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64" r:id="rId5"/>
  </p:sldMasterIdLst>
  <p:notesMasterIdLst>
    <p:notesMasterId r:id="rId55"/>
  </p:notesMasterIdLst>
  <p:sldIdLst>
    <p:sldId id="257" r:id="rId6"/>
    <p:sldId id="374" r:id="rId7"/>
    <p:sldId id="377" r:id="rId8"/>
    <p:sldId id="260" r:id="rId9"/>
    <p:sldId id="267" r:id="rId10"/>
    <p:sldId id="375" r:id="rId11"/>
    <p:sldId id="261" r:id="rId12"/>
    <p:sldId id="428" r:id="rId13"/>
    <p:sldId id="281" r:id="rId14"/>
    <p:sldId id="291" r:id="rId15"/>
    <p:sldId id="295" r:id="rId16"/>
    <p:sldId id="262" r:id="rId17"/>
    <p:sldId id="293" r:id="rId18"/>
    <p:sldId id="263" r:id="rId19"/>
    <p:sldId id="322" r:id="rId20"/>
    <p:sldId id="296" r:id="rId21"/>
    <p:sldId id="297" r:id="rId22"/>
    <p:sldId id="310" r:id="rId23"/>
    <p:sldId id="335" r:id="rId24"/>
    <p:sldId id="336" r:id="rId25"/>
    <p:sldId id="331" r:id="rId26"/>
    <p:sldId id="332" r:id="rId27"/>
    <p:sldId id="427" r:id="rId28"/>
    <p:sldId id="448" r:id="rId29"/>
    <p:sldId id="447" r:id="rId30"/>
    <p:sldId id="446" r:id="rId31"/>
    <p:sldId id="435" r:id="rId32"/>
    <p:sldId id="434" r:id="rId33"/>
    <p:sldId id="433" r:id="rId34"/>
    <p:sldId id="432" r:id="rId35"/>
    <p:sldId id="431" r:id="rId36"/>
    <p:sldId id="430" r:id="rId37"/>
    <p:sldId id="429" r:id="rId38"/>
    <p:sldId id="449" r:id="rId39"/>
    <p:sldId id="445" r:id="rId40"/>
    <p:sldId id="444" r:id="rId41"/>
    <p:sldId id="443" r:id="rId42"/>
    <p:sldId id="361" r:id="rId43"/>
    <p:sldId id="442" r:id="rId44"/>
    <p:sldId id="441" r:id="rId45"/>
    <p:sldId id="440" r:id="rId46"/>
    <p:sldId id="439" r:id="rId47"/>
    <p:sldId id="438" r:id="rId48"/>
    <p:sldId id="437" r:id="rId49"/>
    <p:sldId id="436" r:id="rId50"/>
    <p:sldId id="384" r:id="rId51"/>
    <p:sldId id="271" r:id="rId52"/>
    <p:sldId id="273" r:id="rId53"/>
    <p:sldId id="264" r:id="rId54"/>
  </p:sldIdLst>
  <p:sldSz cx="12192000" cy="6858000"/>
  <p:notesSz cx="6858000" cy="12192000"/>
  <p:embeddedFontLst>
    <p:embeddedFont>
      <p:font typeface="Calibri" panose="020F0502020204030204" pitchFamily="34" charset="0"/>
      <p:regular r:id="rId56"/>
      <p:bold r:id="rId57"/>
      <p:italic r:id="rId58"/>
      <p:boldItalic r:id="rId59"/>
    </p:embeddedFont>
    <p:embeddedFont>
      <p:font typeface="Constantia" panose="02030602050306030303" pitchFamily="18" charset="0"/>
      <p:regular r:id="rId60"/>
      <p:bold r:id="rId61"/>
      <p:italic r:id="rId62"/>
      <p:boldItalic r:id="rId63"/>
    </p:embeddedFont>
    <p:embeddedFont>
      <p:font typeface="Helvetica" panose="020B0604020202020204" pitchFamily="34"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7F570C-A323-45B8-F64F-2920C76C4A0A}" name="Garin Ohannesyan" initials="GO" userId="S::g.ohannesyan@utoronto.ca::951dd14b-8b17-45bf-8ab4-505b836f0b51" providerId="AD"/>
  <p188:author id="{823B1A6E-E20F-9877-718F-11B0890CC7E0}" name="Krystyna Kongats" initials="KK" userId="S::krystyna.kongats@utoronto.ca::f76f9167-0a5b-48a0-a05c-7c304a8745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nita Haroun" initials="VH" lastIdx="2" clrIdx="0">
    <p:extLst>
      <p:ext uri="{19B8F6BF-5375-455C-9EA6-DF929625EA0E}">
        <p15:presenceInfo xmlns:p15="http://schemas.microsoft.com/office/powerpoint/2012/main" userId="S::vinita.haroun@utoronto.ca::067ff309-98e4-411c-ac9d-ebb94ffc52d7" providerId="AD"/>
      </p:ext>
    </p:extLst>
  </p:cmAuthor>
  <p:cmAuthor id="2" name="Steven Hermans" initials="SH" lastIdx="46" clrIdx="1">
    <p:extLst>
      <p:ext uri="{19B8F6BF-5375-455C-9EA6-DF929625EA0E}">
        <p15:presenceInfo xmlns:p15="http://schemas.microsoft.com/office/powerpoint/2012/main" userId="Steven Hermans" providerId="None"/>
      </p:ext>
    </p:extLst>
  </p:cmAuthor>
  <p:cmAuthor id="3" name="Krystyna Kongats" initials="KK" lastIdx="1" clrIdx="2">
    <p:extLst>
      <p:ext uri="{19B8F6BF-5375-455C-9EA6-DF929625EA0E}">
        <p15:presenceInfo xmlns:p15="http://schemas.microsoft.com/office/powerpoint/2012/main" userId="S::krystyna.kongats@utoronto.ca::f76f9167-0a5b-48a0-a05c-7c304a8745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60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3470955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23">
              <a:defRPr/>
            </a:pPr>
            <a:r>
              <a:rPr lang="en-US" baseline="0" dirty="0">
                <a:solidFill>
                  <a:prstClr val="black"/>
                </a:solidFill>
              </a:rPr>
              <a:t>- This year there will again be two funding streams that one can apply under:</a:t>
            </a:r>
          </a:p>
          <a:p>
            <a:pPr marL="171450" indent="-171450" defTabSz="942023">
              <a:buFontTx/>
              <a:buChar char="-"/>
              <a:defRPr/>
            </a:pPr>
            <a:r>
              <a:rPr lang="en-US" baseline="0" dirty="0">
                <a:solidFill>
                  <a:prstClr val="black"/>
                </a:solidFill>
              </a:rPr>
              <a:t>Stream A, for projects with a proposed budget of between $7000 and $100,000</a:t>
            </a:r>
          </a:p>
          <a:p>
            <a:pPr marL="171450" indent="-171450" defTabSz="942023">
              <a:buFontTx/>
              <a:buChar char="-"/>
              <a:defRPr/>
            </a:pPr>
            <a:r>
              <a:rPr lang="en-US" baseline="0" dirty="0">
                <a:solidFill>
                  <a:prstClr val="black"/>
                </a:solidFill>
              </a:rPr>
              <a:t>Stream B, for those with a budget between $100,001 and $400,000.</a:t>
            </a:r>
          </a:p>
          <a:p>
            <a:pPr marL="0" indent="0" defTabSz="942023">
              <a:buFontTx/>
              <a:buNone/>
              <a:defRPr/>
            </a:pPr>
            <a:r>
              <a:rPr lang="en-US" baseline="0" dirty="0">
                <a:solidFill>
                  <a:prstClr val="black"/>
                </a:solidFill>
              </a:rPr>
              <a:t>Both Streams are adjudicated by the same committee, following the same adjudication/merit review process, but SSHRC’s intention was to have a higher success rate for applications submitted under Stream A. SSHRC’s target I believe was between 5-7% more applications in Stream A would be successful compared to Stream B, and you can see the numbers for </a:t>
            </a:r>
            <a:r>
              <a:rPr lang="en-US" baseline="0" dirty="0" err="1">
                <a:solidFill>
                  <a:prstClr val="black"/>
                </a:solidFill>
              </a:rPr>
              <a:t>UofTs</a:t>
            </a:r>
            <a:r>
              <a:rPr lang="en-US" baseline="0" dirty="0">
                <a:solidFill>
                  <a:prstClr val="black"/>
                </a:solidFill>
              </a:rPr>
              <a:t> applicants that, at least for us, it was higher than that proposed targeted success rate.</a:t>
            </a:r>
          </a:p>
          <a:p>
            <a:pPr marL="0" indent="0" defTabSz="942023">
              <a:buFontTx/>
              <a:buNone/>
              <a:defRPr/>
            </a:pPr>
            <a:r>
              <a:rPr lang="en-US" baseline="0" dirty="0">
                <a:solidFill>
                  <a:prstClr val="black"/>
                </a:solidFill>
              </a:rPr>
              <a:t>However, saying that, SSHRC does not set aside a pre-defined or higher portion of the funding envelope for Stream A applicants, it will more depend on the number and quality of the proposals. Though in saying that, if you are just over the $100,000 threshold, then you may want to consider revising your budget so that you fit into the Stream A applications so that you could perhaps take advantage of that higher targeted success rate for Stream A.</a:t>
            </a:r>
            <a:endParaRPr lang="en-US" dirty="0">
              <a:solidFill>
                <a:prstClr val="black"/>
              </a:solidFill>
            </a:endParaRPr>
          </a:p>
          <a:p>
            <a:pPr defTabSz="942023">
              <a:defRPr/>
            </a:pPr>
            <a:endParaRPr lang="en-US" dirty="0">
              <a:solidFill>
                <a:prstClr val="black"/>
              </a:solidFill>
            </a:endParaRPr>
          </a:p>
          <a:p>
            <a:pPr defTabSz="942023">
              <a:defRPr/>
            </a:pPr>
            <a:endParaRPr lang="en-US" dirty="0">
              <a:solidFill>
                <a:prstClr val="black"/>
              </a:solidFill>
            </a:endParaRPr>
          </a:p>
          <a:p>
            <a:pPr defTabSz="942023">
              <a:defRPr/>
            </a:pPr>
            <a:endParaRPr lang="en-US" dirty="0">
              <a:solidFill>
                <a:prstClr val="black"/>
              </a:solidFill>
            </a:endParaRPr>
          </a:p>
          <a:p>
            <a:pPr defTabSz="942023">
              <a:defRPr/>
            </a:pPr>
            <a:endParaRPr lang="en-CA" dirty="0">
              <a:solidFill>
                <a:prstClr val="black"/>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31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050" dirty="0"/>
              <a:t>- IDG supports early stage research, and not intended to support large-scale initiatives. Long-term support for research that is more aligned with your past research history should be sought through the Insight Grant opportunity.</a:t>
            </a:r>
          </a:p>
          <a:p>
            <a:pPr lvl="1"/>
            <a:r>
              <a:rPr lang="en-CA" sz="1050" dirty="0"/>
              <a:t>This is reflected in the “Evaluation criteria and scoring” of the two funding competitions: in the IDG, the “Challenge” criteria (that is the originality of the project, the methodology, the training/mentoring plan, the potential for impact) is worth 50%, whereas the “Capability” criteria (that is, the details of your past research, knowledge mobilization and training/mentoring experience) is only worth 30%. The IG, on the other hand, has both the Challenge and Capability criteria worth 40%, so the scoring matrix of the IDG emphasizes the project itself over past contributions, whereas the IG doesn’t necessarily do that.</a:t>
            </a:r>
          </a:p>
          <a:p>
            <a:pPr lvl="0"/>
            <a:r>
              <a:rPr lang="en-CA" sz="1050" dirty="0"/>
              <a:t>- IDG is for 1-2 years ($7000 - $75,000), whereas the IG is 2-5 years ($7000 - $400,000)</a:t>
            </a:r>
          </a:p>
          <a:p>
            <a:pPr lvl="0"/>
            <a:r>
              <a:rPr lang="en-CA" sz="1050" dirty="0"/>
              <a:t>- IDG may involve international co-applicants as long as they have a formal affiliation with a postsecondary institution. The IG, on the other hand, does not allow for international scholars as co-applicants (regardless of having that formal affiliation).</a:t>
            </a:r>
          </a:p>
          <a:p>
            <a:pPr lvl="0"/>
            <a:r>
              <a:rPr lang="en-CA" sz="1050" dirty="0"/>
              <a:t>- In both the IDG and IG, Emerging and Established scholars can apply, but the IDG reserves at least 50% of its funding envelope for applications from Emerging scholars, whereas the IG has no reserved funding envelope for either.</a:t>
            </a:r>
          </a:p>
          <a:p>
            <a:pPr marL="171450" lvl="0" indent="-171450">
              <a:buFontTx/>
              <a:buChar char="-"/>
            </a:pPr>
            <a:r>
              <a:rPr lang="en-CA" sz="1050" dirty="0"/>
              <a:t>Important to note: one cannot generally apply for an IDG and IG in the same calendar year. The last two years have introduced an exception to this in that if your IDG application was not successful, then you were allowed to apply for the IG in the Fall of that same calendar year, an in email correspondence with SSHRC, they said they will allow it again for 2019.</a:t>
            </a:r>
          </a:p>
          <a:p>
            <a:pPr marL="171450" lvl="0" indent="-171450">
              <a:buFontTx/>
              <a:buChar char="-"/>
            </a:pPr>
            <a:r>
              <a:rPr lang="en-CA" sz="1050" dirty="0"/>
              <a:t>Also, if you applied for an IG in the most recent competition (that is, October 2018), then you can apply for the IDG in Feb 2019, but the objectives of your IDG project must be significantly different compared to those of your IG application.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616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In terms of ELIGIBILITY, there are a few important areas to highlight, and these are things which SSHRC and UofT will check and verify.</a:t>
            </a:r>
          </a:p>
          <a:p>
            <a:endParaRPr lang="en-CA" baseline="0" dirty="0"/>
          </a:p>
          <a:p>
            <a:r>
              <a:rPr lang="en-CA" baseline="0" dirty="0"/>
              <a:t>First, the ELIGIBILITY TO BE THE APPLICANT of the IG application from SSHRC’s point of view: you must have an appointment with a SSHRC eligible Canadian postsecondary institution, and that position must be one that allows you to be a PI on a grant. Applicants apply through their university, so when you complete the SSHRC online application with </a:t>
            </a:r>
            <a:r>
              <a:rPr lang="en-CA" baseline="0" dirty="0" err="1"/>
              <a:t>UofT</a:t>
            </a:r>
            <a:r>
              <a:rPr lang="en-CA" baseline="0" dirty="0"/>
              <a:t> as the administering organization and hit the “submit” button, then the application is not forwarded to SSHRC, but instead goes to our </a:t>
            </a:r>
            <a:r>
              <a:rPr lang="en-CA" baseline="0" dirty="0" err="1"/>
              <a:t>UofT</a:t>
            </a:r>
            <a:r>
              <a:rPr lang="en-CA" baseline="0" dirty="0"/>
              <a:t> research office. We conduct an administrative review of the application, mostly related to eligibility questions, and if all is well, then we forward the application to SSHRC (and if we notice any issues with the application, then we have the option to send it back to the applicant in order to make any revisions). By forwarding an application to SSHRC, we are confirming that the applicant is eligible to hold a grant at the university.</a:t>
            </a:r>
          </a:p>
          <a:p>
            <a:endParaRPr lang="en-CA" baseline="0" dirty="0"/>
          </a:p>
          <a:p>
            <a:r>
              <a:rPr lang="en-CA" baseline="0" dirty="0"/>
              <a:t>At UofT faculty—in addition to submitting the SSHRC application on the SSHRC site—also submit a record of the application through </a:t>
            </a:r>
            <a:r>
              <a:rPr lang="en-CA" baseline="0" dirty="0" err="1"/>
              <a:t>UofT’s</a:t>
            </a:r>
            <a:r>
              <a:rPr lang="en-CA" baseline="0" dirty="0"/>
              <a:t> internal MRA online application.</a:t>
            </a:r>
          </a:p>
          <a:p>
            <a:endParaRPr lang="en-CA" baseline="0" dirty="0"/>
          </a:p>
          <a:p>
            <a:r>
              <a:rPr lang="en-CA" dirty="0"/>
              <a:t>MRA uses HR status to </a:t>
            </a:r>
            <a:r>
              <a:rPr lang="en-CA" b="0" dirty="0"/>
              <a:t>determine the</a:t>
            </a:r>
            <a:r>
              <a:rPr lang="en-CA" b="0" baseline="0" dirty="0"/>
              <a:t> eligibility to hold an award under Provost guidelines. Once you submit your MRA, it first goes through your administering unit/department for review and approval before arriving at the Research Services Office. </a:t>
            </a:r>
          </a:p>
          <a:p>
            <a:endParaRPr lang="en-CA" b="0" baseline="0" dirty="0">
              <a:latin typeface="Calibri" pitchFamily="34" charset="0"/>
              <a:cs typeface="Calibri" pitchFamily="34" charset="0"/>
            </a:endParaRPr>
          </a:p>
          <a:p>
            <a:r>
              <a:rPr lang="en-CA" b="0" baseline="0" dirty="0">
                <a:latin typeface="Calibri" pitchFamily="34" charset="0"/>
                <a:cs typeface="Calibri" pitchFamily="34" charset="0"/>
              </a:rPr>
              <a:t>Some points about the MRA:</a:t>
            </a:r>
            <a:endParaRPr lang="en-CA" dirty="0">
              <a:latin typeface="Calibri" pitchFamily="34" charset="0"/>
              <a:cs typeface="Calibri" pitchFamily="34" charset="0"/>
            </a:endParaRPr>
          </a:p>
          <a:p>
            <a:pPr marL="748814" lvl="1" indent="-288005">
              <a:buFont typeface="Arial" pitchFamily="34" charset="0"/>
              <a:buChar char="•"/>
            </a:pPr>
            <a:r>
              <a:rPr lang="en-CA" dirty="0"/>
              <a:t>Access to MRA is determined by eligibility to hold an award at </a:t>
            </a:r>
            <a:r>
              <a:rPr lang="en-CA" dirty="0" err="1"/>
              <a:t>UofT</a:t>
            </a:r>
            <a:r>
              <a:rPr lang="en-CA" baseline="0" dirty="0"/>
              <a:t> (these are covered in the </a:t>
            </a:r>
            <a:r>
              <a:rPr lang="en-CA" dirty="0"/>
              <a:t>Provost’s guidelines, which</a:t>
            </a:r>
            <a:r>
              <a:rPr lang="en-CA" baseline="0" dirty="0"/>
              <a:t> are available on our site, and the link is in this slide)</a:t>
            </a:r>
            <a:endParaRPr lang="en-CA" dirty="0"/>
          </a:p>
          <a:p>
            <a:pPr marL="748814" marR="0" lvl="1" indent="-288005" algn="l" defTabSz="914400" rtl="0" eaLnBrk="1" fontAlgn="auto" latinLnBrk="0" hangingPunct="1">
              <a:lnSpc>
                <a:spcPct val="100000"/>
              </a:lnSpc>
              <a:spcBef>
                <a:spcPts val="0"/>
              </a:spcBef>
              <a:spcAft>
                <a:spcPts val="0"/>
              </a:spcAft>
              <a:buClrTx/>
              <a:buSzTx/>
              <a:buFont typeface="Arial" pitchFamily="34" charset="0"/>
              <a:buChar char="•"/>
              <a:tabLst/>
              <a:defRPr/>
            </a:pPr>
            <a:r>
              <a:rPr lang="en-CA" b="0" baseline="0" dirty="0"/>
              <a:t>Status only and emeritus academic appointments are eligible but you may not have MRA access set up</a:t>
            </a:r>
            <a:endParaRPr lang="en-CA" dirty="0">
              <a:latin typeface="Calibri" pitchFamily="34" charset="0"/>
              <a:cs typeface="Calibri" pitchFamily="34" charset="0"/>
            </a:endParaRPr>
          </a:p>
          <a:p>
            <a:pPr marL="748814" lvl="1" indent="-288005">
              <a:buFont typeface="Arial" pitchFamily="34" charset="0"/>
              <a:buChar char="•"/>
            </a:pPr>
            <a:r>
              <a:rPr lang="en-CA" dirty="0">
                <a:latin typeface="Calibri" pitchFamily="34" charset="0"/>
                <a:cs typeface="Calibri" pitchFamily="34" charset="0"/>
              </a:rPr>
              <a:t>If there is any question about your eligibility</a:t>
            </a:r>
            <a:r>
              <a:rPr lang="en-CA" baseline="0" dirty="0">
                <a:latin typeface="Calibri" pitchFamily="34" charset="0"/>
                <a:cs typeface="Calibri" pitchFamily="34" charset="0"/>
              </a:rPr>
              <a:t> to be a PI at </a:t>
            </a:r>
            <a:r>
              <a:rPr lang="en-CA" baseline="0" dirty="0" err="1">
                <a:latin typeface="Calibri" pitchFamily="34" charset="0"/>
                <a:cs typeface="Calibri" pitchFamily="34" charset="0"/>
              </a:rPr>
              <a:t>UofT</a:t>
            </a:r>
            <a:r>
              <a:rPr lang="en-CA" baseline="0" dirty="0">
                <a:latin typeface="Calibri" pitchFamily="34" charset="0"/>
                <a:cs typeface="Calibri" pitchFamily="34" charset="0"/>
              </a:rPr>
              <a:t> or your access to MRA, then </a:t>
            </a:r>
            <a:r>
              <a:rPr lang="en-CA" dirty="0">
                <a:latin typeface="Calibri" pitchFamily="34" charset="0"/>
                <a:cs typeface="Calibri" pitchFamily="34" charset="0"/>
              </a:rPr>
              <a:t>please contact your Chair </a:t>
            </a:r>
            <a:r>
              <a:rPr lang="en-CA" baseline="0" dirty="0">
                <a:latin typeface="Calibri" pitchFamily="34" charset="0"/>
                <a:cs typeface="Calibri" pitchFamily="34" charset="0"/>
              </a:rPr>
              <a:t>or unit head </a:t>
            </a:r>
            <a:r>
              <a:rPr lang="en-CA" dirty="0">
                <a:latin typeface="Calibri" pitchFamily="34" charset="0"/>
                <a:cs typeface="Calibri" pitchFamily="34" charset="0"/>
              </a:rPr>
              <a:t>(</a:t>
            </a:r>
            <a:r>
              <a:rPr lang="en-CA" dirty="0" err="1">
                <a:latin typeface="Calibri" pitchFamily="34" charset="0"/>
                <a:cs typeface="Calibri" pitchFamily="34" charset="0"/>
              </a:rPr>
              <a:t>eg</a:t>
            </a:r>
            <a:r>
              <a:rPr lang="en-CA" dirty="0">
                <a:latin typeface="Calibri" pitchFamily="34" charset="0"/>
                <a:cs typeface="Calibri" pitchFamily="34" charset="0"/>
              </a:rPr>
              <a:t> lecturers, librarians</a:t>
            </a:r>
            <a:r>
              <a:rPr lang="en-CA" baseline="0" dirty="0">
                <a:latin typeface="Calibri" pitchFamily="34" charset="0"/>
                <a:cs typeface="Calibri" pitchFamily="34" charset="0"/>
              </a:rPr>
              <a:t> 3 and 4</a:t>
            </a:r>
            <a:r>
              <a:rPr lang="en-CA" dirty="0">
                <a:latin typeface="Calibri" pitchFamily="34" charset="0"/>
                <a:cs typeface="Calibri" pitchFamily="34" charset="0"/>
              </a:rPr>
              <a:t>). You may get</a:t>
            </a:r>
            <a:r>
              <a:rPr lang="en-CA" baseline="0" dirty="0">
                <a:latin typeface="Calibri" pitchFamily="34" charset="0"/>
                <a:cs typeface="Calibri" pitchFamily="34" charset="0"/>
              </a:rPr>
              <a:t> permission to apply as an exceptional case, and if so, you will be given MRA access, but this process takes some time to go through, so better to inquire sooner rather than later. </a:t>
            </a:r>
            <a:endParaRPr lang="en-CA" dirty="0">
              <a:latin typeface="Calibri" pitchFamily="34" charset="0"/>
              <a:cs typeface="Calibri" pitchFamily="34" charset="0"/>
            </a:endParaRPr>
          </a:p>
          <a:p>
            <a:endParaRPr lang="en-CA" baseline="0" dirty="0"/>
          </a:p>
          <a:p>
            <a:r>
              <a:rPr lang="en-CA" baseline="0" dirty="0"/>
              <a:t>POSTDOCTORAL FELLOWS and PHDs can apply but a couple of things:</a:t>
            </a:r>
          </a:p>
          <a:p>
            <a:pPr marL="171450" indent="-171450">
              <a:buFontTx/>
              <a:buChar char="-"/>
            </a:pPr>
            <a:r>
              <a:rPr lang="en-CA" baseline="0" dirty="0"/>
              <a:t>You can’t apply with </a:t>
            </a:r>
            <a:r>
              <a:rPr lang="en-CA" baseline="0" dirty="0" err="1"/>
              <a:t>UofT</a:t>
            </a:r>
            <a:r>
              <a:rPr lang="en-CA" baseline="0" dirty="0"/>
              <a:t> as the administrative organization. Instead, you apply directly to SSHRC and you would leave the administrative organization field in your application blank.</a:t>
            </a:r>
          </a:p>
          <a:p>
            <a:pPr marL="171450" indent="-171450">
              <a:buFontTx/>
              <a:buChar char="-"/>
            </a:pPr>
            <a:r>
              <a:rPr lang="en-CA" baseline="0" dirty="0"/>
              <a:t>Also, Postdocs and PhD students will need to </a:t>
            </a:r>
            <a:r>
              <a:rPr lang="en-CA" b="1" baseline="0" dirty="0"/>
              <a:t>establish the necessary affiliation </a:t>
            </a:r>
            <a:r>
              <a:rPr lang="en-CA" baseline="0" dirty="0"/>
              <a:t>with a Canadian post-secondary institution by Sept 2019 in order for SSHRC to release the funds if their application is successful. The “necessary affiliation” in this case would mean a position where the institutional guidelines allow you to hold a grant, and your position is secured for the duration of the grant.</a:t>
            </a:r>
          </a:p>
          <a:p>
            <a:pPr marL="171450" indent="-171450">
              <a:buFontTx/>
              <a:buChar char="-"/>
            </a:pPr>
            <a:endParaRPr lang="en-CA" dirty="0">
              <a:latin typeface="Calibri" pitchFamily="34" charset="0"/>
              <a:cs typeface="Calibri" pitchFamily="34" charset="0"/>
            </a:endParaRPr>
          </a:p>
          <a:p>
            <a:r>
              <a:rPr lang="en-CA" dirty="0">
                <a:latin typeface="Calibri" pitchFamily="34" charset="0"/>
                <a:cs typeface="Calibri" pitchFamily="34" charset="0"/>
              </a:rPr>
              <a:t>We’ve already</a:t>
            </a:r>
            <a:r>
              <a:rPr lang="en-CA" baseline="0" dirty="0">
                <a:latin typeface="Calibri" pitchFamily="34" charset="0"/>
                <a:cs typeface="Calibri" pitchFamily="34" charset="0"/>
              </a:rPr>
              <a:t> spoken about co-applicants and collaborators a bit, but in terms of the application module, t</a:t>
            </a:r>
            <a:r>
              <a:rPr lang="en-CA" dirty="0">
                <a:latin typeface="Calibri" pitchFamily="34" charset="0"/>
                <a:cs typeface="Calibri" pitchFamily="34" charset="0"/>
              </a:rPr>
              <a:t>o add co-applicants and collaborators you invite them through your application - No signatures needed</a:t>
            </a:r>
          </a:p>
          <a:p>
            <a:r>
              <a:rPr lang="en-CA" dirty="0">
                <a:latin typeface="Calibri" pitchFamily="34" charset="0"/>
                <a:cs typeface="Calibri" pitchFamily="34" charset="0"/>
              </a:rPr>
              <a:t>Co-applicants</a:t>
            </a:r>
            <a:r>
              <a:rPr lang="en-CA" baseline="0" dirty="0">
                <a:latin typeface="Calibri" pitchFamily="34" charset="0"/>
                <a:cs typeface="Calibri" pitchFamily="34" charset="0"/>
              </a:rPr>
              <a:t> – must be affiliated with a postsecondary institution in Canada, and can be accountable for grant funds &amp; incur expenses</a:t>
            </a:r>
          </a:p>
          <a:p>
            <a:r>
              <a:rPr lang="en-CA" baseline="0" dirty="0">
                <a:latin typeface="Calibri" pitchFamily="34" charset="0"/>
                <a:cs typeface="Calibri" pitchFamily="34" charset="0"/>
              </a:rPr>
              <a:t>Collaborators – do not need an affiliation with a postsecondary institution in Canada, and they can’t be accountable for grant funds but can claim expenses for travel for research planning and dissemination</a:t>
            </a:r>
            <a:endParaRPr lang="en-CA" dirty="0">
              <a:latin typeface="Calibri" pitchFamily="34" charset="0"/>
              <a:cs typeface="Calibri" pitchFamily="34" charset="0"/>
            </a:endParaRPr>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23">
              <a:defRPr/>
            </a:pPr>
            <a:endParaRPr lang="en-US" dirty="0">
              <a:solidFill>
                <a:prstClr val="black"/>
              </a:solidFill>
            </a:endParaRPr>
          </a:p>
          <a:p>
            <a:pPr defTabSz="942023">
              <a:defRPr/>
            </a:pPr>
            <a:endParaRPr lang="en-US" dirty="0">
              <a:solidFill>
                <a:prstClr val="black"/>
              </a:solidFill>
            </a:endParaRPr>
          </a:p>
          <a:p>
            <a:pPr defTabSz="942023">
              <a:defRPr/>
            </a:pPr>
            <a:endParaRPr lang="en-US" dirty="0">
              <a:solidFill>
                <a:prstClr val="black"/>
              </a:solidFill>
            </a:endParaRPr>
          </a:p>
          <a:p>
            <a:pPr defTabSz="942023">
              <a:defRPr/>
            </a:pPr>
            <a:endParaRPr lang="en-CA" dirty="0">
              <a:solidFill>
                <a:prstClr val="black"/>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97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4">
              <a:defRPr/>
            </a:pPr>
            <a:r>
              <a:rPr lang="en-CA" b="0" dirty="0">
                <a:solidFill>
                  <a:prstClr val="black"/>
                </a:solidFill>
              </a:rPr>
              <a:t>In terms of </a:t>
            </a:r>
            <a:r>
              <a:rPr lang="en-CA" b="1" dirty="0">
                <a:solidFill>
                  <a:prstClr val="black"/>
                </a:solidFill>
              </a:rPr>
              <a:t>SUBJECT MATTER </a:t>
            </a:r>
            <a:r>
              <a:rPr lang="en-CA" b="0" dirty="0">
                <a:solidFill>
                  <a:prstClr val="black"/>
                </a:solidFill>
              </a:rPr>
              <a:t>eligibility: the </a:t>
            </a:r>
            <a:r>
              <a:rPr lang="en-CA" dirty="0">
                <a:solidFill>
                  <a:prstClr val="black"/>
                </a:solidFill>
              </a:rPr>
              <a:t>Subject matter of your proposal must fall under SSHRC’s mandate, the aim of which is broadly to support research that primarily</a:t>
            </a:r>
            <a:r>
              <a:rPr lang="en-CA" baseline="0" dirty="0">
                <a:solidFill>
                  <a:prstClr val="black"/>
                </a:solidFill>
              </a:rPr>
              <a:t> adds to our understanding and knowledge of individuals, groups and societies</a:t>
            </a:r>
            <a:r>
              <a:rPr lang="en-CA" dirty="0">
                <a:solidFill>
                  <a:prstClr val="black"/>
                </a:solidFill>
              </a:rPr>
              <a:t>. You can read SSHRC’s mandate</a:t>
            </a:r>
            <a:r>
              <a:rPr lang="en-CA" baseline="0" dirty="0">
                <a:solidFill>
                  <a:prstClr val="black"/>
                </a:solidFill>
              </a:rPr>
              <a:t> and subject matter eligibility document online for some direction. For </a:t>
            </a:r>
            <a:r>
              <a:rPr lang="en-CA" dirty="0">
                <a:solidFill>
                  <a:prstClr val="black"/>
                </a:solidFill>
              </a:rPr>
              <a:t>Health-related research, SSHRC suggests that you look to CIHR’s mandate first to see if your project would be eligible for funding from them. Examples of health-related research that are not eligible for SSHRC funding</a:t>
            </a:r>
            <a:r>
              <a:rPr lang="en-CA" baseline="0" dirty="0">
                <a:solidFill>
                  <a:prstClr val="black"/>
                </a:solidFill>
              </a:rPr>
              <a:t> clinical research, epidemiology, kinesiology, or clinical education of health care professionals (among others). SSHRC also has guidelines concerning the funding of applications related to Psychology, as they do support projects in the </a:t>
            </a:r>
            <a:r>
              <a:rPr lang="en-US" baseline="0" dirty="0">
                <a:solidFill>
                  <a:prstClr val="black"/>
                </a:solidFill>
              </a:rPr>
              <a:t>broad areas of social, developmental, personality and educational psychology, but does not support clinically oriented research with an intent to improve health, or research involving clinical trials.</a:t>
            </a:r>
            <a:endParaRPr lang="en-CA" dirty="0">
              <a:solidFill>
                <a:prstClr val="black"/>
              </a:solidFill>
            </a:endParaRPr>
          </a:p>
          <a:p>
            <a:pPr defTabSz="931754">
              <a:defRPr/>
            </a:pPr>
            <a:endParaRPr lang="en-CA" dirty="0">
              <a:solidFill>
                <a:prstClr val="black"/>
              </a:solidFill>
            </a:endParaRPr>
          </a:p>
          <a:p>
            <a:pPr defTabSz="931754">
              <a:defRPr/>
            </a:pPr>
            <a:r>
              <a:rPr lang="en-CA" dirty="0">
                <a:solidFill>
                  <a:prstClr val="black"/>
                </a:solidFill>
              </a:rPr>
              <a:t>So if you</a:t>
            </a:r>
            <a:r>
              <a:rPr lang="en-CA" baseline="0" dirty="0">
                <a:solidFill>
                  <a:prstClr val="black"/>
                </a:solidFill>
              </a:rPr>
              <a:t> have questions about the eligibility of the subject matter of your proposal in relation to SSHRC’s mandate, then please r</a:t>
            </a:r>
            <a:r>
              <a:rPr lang="en-CA" dirty="0">
                <a:solidFill>
                  <a:prstClr val="black"/>
                </a:solidFill>
              </a:rPr>
              <a:t>ead the guidelines on the SSHRC site, take a look at the CIHR programs, and if in doubt contact a SSHRC program officer </a:t>
            </a:r>
            <a:r>
              <a:rPr lang="en-CA" baseline="0" dirty="0"/>
              <a:t>through the email or phone number listed on the funding opportunity.</a:t>
            </a:r>
          </a:p>
          <a:p>
            <a:pPr defTabSz="931754">
              <a:defRPr/>
            </a:pPr>
            <a:endParaRPr lang="en-CA" baseline="0" dirty="0"/>
          </a:p>
          <a:p>
            <a:pPr defTabSz="931754">
              <a:defRPr/>
            </a:pPr>
            <a:r>
              <a:rPr lang="en-CA" b="1" baseline="0" dirty="0"/>
              <a:t>COMMITTEE:</a:t>
            </a:r>
            <a:r>
              <a:rPr lang="en-CA" baseline="0" dirty="0"/>
              <a:t> In your application, you will be asked to choose your preferred adjudication committee, and in a separate part of the application you will be asked to enter keywords, disciplines, and areas of research that best describe your proposal. You should choose your committee and your keywords carefully, as both will be taken into account by SSHRC program staff when they conduct their initial review of your application, they will use these in order to determine the committee that will be reviewing your application. SSHRC also suggests that if your proposal falls between committees, then you should choose the one that is closest to your primary discipline. If your proposal is multidisciplinary, then you can choose one of the multidisciplinary committees, but you’ll also have to provide a one-page justification for choosing that committee.</a:t>
            </a:r>
          </a:p>
          <a:p>
            <a:pPr defTabSz="931754">
              <a:defRPr/>
            </a:pPr>
            <a:endParaRPr lang="en-CA" baseline="0" dirty="0"/>
          </a:p>
          <a:p>
            <a:pPr defTabSz="931754">
              <a:defRPr/>
            </a:pPr>
            <a:r>
              <a:rPr lang="en-CA" baseline="0" dirty="0"/>
              <a:t>If you are having trouble deciding which committee to choose, then you could look at last year’s committee structure to see how they were put together and the members that were on them, or contact the SSHRC program staff for advice.</a:t>
            </a:r>
          </a:p>
          <a:p>
            <a:pPr defTabSz="931754">
              <a:defRPr/>
            </a:pPr>
            <a:endParaRPr lang="en-CA" baseline="0" dirty="0"/>
          </a:p>
          <a:p>
            <a:pPr defTabSz="931754">
              <a:defRPr/>
            </a:pPr>
            <a:r>
              <a:rPr lang="en-CA" b="1" baseline="0" dirty="0"/>
              <a:t>INDIGENOUS RESEARCH: </a:t>
            </a:r>
            <a:r>
              <a:rPr lang="en-CA" baseline="0" dirty="0"/>
              <a:t>If your proposal involves Indigenous research, then you will be able to specify that in your application. You can check on the SSHRC website for their definition of Indigenous research and their separate document concerning the merit review of Indigenous research. If your proposal does fall under Indigenous research, then the committee will review it with the guidelines for the merit review of Indigenous research in mind, and if there are enough proposals that fall under Indigenous research, then the committee will be composed in part or entirely of members with expertise in Indigenous research.</a:t>
            </a:r>
          </a:p>
          <a:p>
            <a:pPr defTabSz="931754">
              <a:defRPr/>
            </a:pPr>
            <a:endParaRPr lang="en-CA" baseline="0" dirty="0"/>
          </a:p>
          <a:p>
            <a:pPr defTabSz="931754">
              <a:defRPr/>
            </a:pPr>
            <a:r>
              <a:rPr lang="en-CA" b="1" baseline="0" dirty="0"/>
              <a:t>RESEARCH-CREATION:</a:t>
            </a:r>
            <a:r>
              <a:rPr lang="en-CA" baseline="0" dirty="0"/>
              <a:t> Research Creation is broadly defined by SSHRC as research that combines creative and academic research practices, where the creation process is situated within the research activity and produces critically informed work in various media. This is a specialized committee, so if you are unsure if your proposal falls under research creation, then read SSHRC’s documentation online or speak to the program staff.</a:t>
            </a:r>
          </a:p>
          <a:p>
            <a:pPr defTabSz="931754">
              <a:defRPr/>
            </a:pPr>
            <a:endParaRPr lang="en-CA" baseline="0" dirty="0"/>
          </a:p>
          <a:p>
            <a:pPr defTabSz="931754">
              <a:defRPr/>
            </a:pPr>
            <a:r>
              <a:rPr lang="en-CA" b="1" baseline="0" dirty="0"/>
              <a:t>JOINT INITIATIVES: </a:t>
            </a:r>
            <a:r>
              <a:rPr lang="en-CA" b="0" baseline="0" dirty="0"/>
              <a:t>There are a number of joint initiatives connected to the IG grant.</a:t>
            </a:r>
          </a:p>
          <a:p>
            <a:pPr defTabSz="931754">
              <a:defRPr/>
            </a:pPr>
            <a:r>
              <a:rPr lang="en-CA" b="0" baseline="0" dirty="0"/>
              <a:t>The SPRI offers supplements of $20,000 for successful IG applications, or for unsuccessful applications that were ranked highly but did not get funded, your application would be forwarded to Sport Canada for review and could receive funding up to $250,000.</a:t>
            </a:r>
          </a:p>
          <a:p>
            <a:pPr defTabSz="931754">
              <a:defRPr/>
            </a:pPr>
            <a:r>
              <a:rPr lang="en-CA" b="0" baseline="0" dirty="0"/>
              <a:t>The DND initiative supplemental funding of $20,000 per year for 3 years for successful IG applications.</a:t>
            </a:r>
          </a:p>
          <a:p>
            <a:pPr defTabSz="931754">
              <a:defRPr/>
            </a:pPr>
            <a:r>
              <a:rPr lang="en-CA" b="0" baseline="0" dirty="0"/>
              <a:t>Both the SPRI and DND initiatives require a one-page explanation in your application that details how your proposal falls under those joint initiatives, so you can go to the funding opportunity or the application instructions to read about what those initiatives entail.</a:t>
            </a:r>
          </a:p>
          <a:p>
            <a:pPr defTabSz="931754">
              <a:defRPr/>
            </a:pPr>
            <a:r>
              <a:rPr lang="en-CA" b="0" baseline="0" dirty="0"/>
              <a:t>The CFI initiative (for infrastructure funding) and </a:t>
            </a:r>
            <a:r>
              <a:rPr lang="en-CA" b="0" baseline="0" dirty="0" err="1"/>
              <a:t>Mitacs</a:t>
            </a:r>
            <a:r>
              <a:rPr lang="en-CA" b="0" baseline="0" dirty="0"/>
              <a:t> initiative (for additional funds to support students in your project) both require additional/separate applications.</a:t>
            </a:r>
          </a:p>
          <a:p>
            <a:pPr defTabSz="931754">
              <a:defRPr/>
            </a:pPr>
            <a:r>
              <a:rPr lang="en-CA" b="0" baseline="0" dirty="0"/>
              <a:t>The Initiative for Digital Citizen Research is a joint initiative with the </a:t>
            </a:r>
            <a:r>
              <a:rPr lang="en-CA" b="0" baseline="0" dirty="0" err="1"/>
              <a:t>Dept</a:t>
            </a:r>
            <a:r>
              <a:rPr lang="en-CA" b="0" baseline="0" dirty="0"/>
              <a:t> of Canadian Heritage and is related to projects researching the uses and effects of disinformation, and the grants are worth up to $250,000 over 3 years, or successful applications may be eligible to receive supplementary funding of $20,000 that is in addition to the IG funds approved by SSHRC.</a:t>
            </a:r>
          </a:p>
          <a:p>
            <a:pPr defTabSz="931754">
              <a:defRPr/>
            </a:pPr>
            <a:r>
              <a:rPr lang="en-CA" b="0" baseline="0" dirty="0"/>
              <a:t>Again, you can just go online to read the descriptions of each joint initiative to see if your proposal falls under any of them.</a:t>
            </a:r>
          </a:p>
          <a:p>
            <a:pPr defTabSz="931754">
              <a:defRPr/>
            </a:pPr>
            <a:endParaRPr lang="en-CA" baseline="0" dirty="0"/>
          </a:p>
          <a:p>
            <a:pPr defTabSz="931754">
              <a:defRPr/>
            </a:pP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4">
              <a:defRPr/>
            </a:pPr>
            <a:endParaRPr lang="en-CA" baseline="0" dirty="0"/>
          </a:p>
          <a:p>
            <a:pPr defTabSz="931754">
              <a:defRPr/>
            </a:pP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485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75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583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993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408334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332414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996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282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51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aseline="0"/>
              <a:t>So moving onto budget considerations, or the Feasibility section of the merit review process, which is worth only 20% in the evaluation criteria, but one must pass this section in order for the proposal to have a chance to be funded. Just a few important things:</a:t>
            </a:r>
          </a:p>
          <a:p>
            <a:endParaRPr lang="en-CA" baseline="0"/>
          </a:p>
          <a:p>
            <a:pPr marL="171450" indent="-171450">
              <a:buFont typeface="Arial" panose="020B0604020202020204" pitchFamily="34" charset="0"/>
              <a:buChar char="•"/>
            </a:pPr>
            <a:r>
              <a:rPr lang="en-CA" baseline="0"/>
              <a:t>The SSHRC Program officer will flag ineligible expenses in your budget, if over 30% or more of your budget items are ineligible, then the proposal will be automatically disqualified</a:t>
            </a:r>
          </a:p>
          <a:p>
            <a:pPr marL="171450" indent="-171450">
              <a:buFont typeface="Arial" panose="020B0604020202020204" pitchFamily="34" charset="0"/>
              <a:buChar char="•"/>
            </a:pPr>
            <a:r>
              <a:rPr lang="en-CA" baseline="0"/>
              <a:t>Once your proposal get to the adjudication committee, the Committee applies the principle of minimum essential funding, and can reduce your budget if it is insufficiently justified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A budget reduction by the committee may lower the Feasibility score, which will lower the overall score of your proposal.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If the committee decides that between 30 and 49 % of your budget is inessential, then they could choose to fail the proposal based on the Feasibility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If they find that 50% or more of the budget is inessential, then they must fail the proposal based on Feasibility.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aseline="0"/>
              <a:t>Your budget demonstrates how thoroughly you have thought through your project, and how prepared you are to administer it. The Committee is made up of researchers and they will have knowledge of costs, so know the typical budgets in your field, and don’t be too high OR too low, as both will reflect poorly on the proposal.</a:t>
            </a:r>
          </a:p>
          <a:p>
            <a:endParaRPr lang="en-CA" baseline="0"/>
          </a:p>
          <a:p>
            <a:pPr defTabSz="931774">
              <a:defRPr/>
            </a:pPr>
            <a:r>
              <a:rPr lang="en-CA" baseline="0"/>
              <a:t>Also, CHOOSE THE APPROPRIATE LENGTH OF TIME FOR YOUR PROJECT, and ensure your budget matches your activities and timeline</a:t>
            </a:r>
          </a:p>
          <a:p>
            <a:endParaRPr lang="en-CA" baseline="0"/>
          </a:p>
          <a:p>
            <a:r>
              <a:rPr lang="en-CA" baseline="0"/>
              <a:t>JUSTIFICATION: You will be required to justify all costs in your budget, and this justification comes in two parts: explain WHY something is an essential cost and effective use of the funds, and HOW the cost is calculated</a:t>
            </a:r>
          </a:p>
          <a:p>
            <a:r>
              <a:rPr lang="en-CA" baseline="0"/>
              <a:t>Justification – 2 parts</a:t>
            </a:r>
          </a:p>
          <a:p>
            <a:endParaRPr lang="en-CA" baseline="0"/>
          </a:p>
          <a:p>
            <a:r>
              <a:rPr lang="en-CA" baseline="0"/>
              <a:t>Examples:	</a:t>
            </a:r>
          </a:p>
          <a:p>
            <a:r>
              <a:rPr lang="en-CA" baseline="0"/>
              <a:t>compensation for students in the project, you would show the level of student, their activities on the project, rate x hours (includes benefits and vacation pay) or the stipend amount</a:t>
            </a:r>
          </a:p>
          <a:p>
            <a:r>
              <a:rPr lang="en-CA" baseline="0"/>
              <a:t>conferences and travel costs – explain why that conference is essential (as the committee may not be familiar with it). If you know when and where the conference will be, then great, include that. And then explain how the travel costs are calculated (so airfare or ground transportation costs + hotel + per diems * the number of nights * the number of people)</a:t>
            </a:r>
          </a:p>
          <a:p>
            <a:endParaRPr lang="en-CA" baseline="0"/>
          </a:p>
          <a:p>
            <a:r>
              <a:rPr lang="en-CA" baseline="0"/>
              <a:t>Some travel RED FLAGS that have been seen in the past are, for example, multiple trips to a single destination, or travel for purposes of research dissemination in year one – BOTH COULD BE ALLOWED, BUT YOU WOULD HAVE TO ADEQUATELY JUSTIFY THEM</a:t>
            </a:r>
          </a:p>
          <a:p>
            <a:endParaRPr lang="en-CA" baseline="0"/>
          </a:p>
          <a:p>
            <a:pPr marL="171450" indent="-171450">
              <a:buFont typeface="Arial" panose="020B0604020202020204" pitchFamily="34" charset="0"/>
              <a:buChar char="•"/>
            </a:pPr>
            <a:r>
              <a:rPr lang="en-CA" baseline="0"/>
              <a:t>Note that if a postdoc or PhD is a co-applicant or collaborator, they cannot be paid from the grant</a:t>
            </a:r>
          </a:p>
          <a:p>
            <a:pPr marL="171450" indent="-171450">
              <a:buFont typeface="Arial" panose="020B0604020202020204" pitchFamily="34" charset="0"/>
              <a:buChar char="•"/>
            </a:pPr>
            <a:r>
              <a:rPr lang="en-CA" baseline="0"/>
              <a:t>Collaborators for whom expenses are claimed must have completed an invitation and profile</a:t>
            </a:r>
          </a:p>
          <a:p>
            <a:pPr marL="171450" indent="-171450">
              <a:buFont typeface="Arial" panose="020B0604020202020204" pitchFamily="34" charset="0"/>
              <a:buChar char="•"/>
            </a:pPr>
            <a:endParaRPr lang="en-CA" baseline="0"/>
          </a:p>
          <a:p>
            <a:endParaRPr lang="en-CA" baseline="0"/>
          </a:p>
          <a:p>
            <a:endParaRPr lang="en-CA" baseline="0"/>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2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aseline="0"/>
              <a:t>So moving onto budget considerations, or the Feasibility section of the merit review process, which is worth only 20% in the evaluation criteria, but one must pass this section in order for the proposal to have a chance to be funded. Just a few important things:</a:t>
            </a:r>
          </a:p>
          <a:p>
            <a:endParaRPr lang="en-CA" baseline="0"/>
          </a:p>
          <a:p>
            <a:pPr marL="171450" indent="-171450">
              <a:buFont typeface="Arial" panose="020B0604020202020204" pitchFamily="34" charset="0"/>
              <a:buChar char="•"/>
            </a:pPr>
            <a:r>
              <a:rPr lang="en-CA" baseline="0"/>
              <a:t>The SSHRC Program officer will flag ineligible expenses in your budget, if over 30% or more of your budget items are ineligible, then the proposal will be automatically disqualified</a:t>
            </a:r>
          </a:p>
          <a:p>
            <a:pPr marL="171450" indent="-171450">
              <a:buFont typeface="Arial" panose="020B0604020202020204" pitchFamily="34" charset="0"/>
              <a:buChar char="•"/>
            </a:pPr>
            <a:r>
              <a:rPr lang="en-CA" baseline="0"/>
              <a:t>Once your proposal get to the adjudication committee, the Committee applies the principle of minimum essential funding, and can reduce your budget if it is insufficiently justified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A budget reduction by the committee may lower the Feasibility score, which will lower the overall score of your proposal.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If the committee decides that between 30 and 49 % of your budget is inessential, then they could choose to fail the proposal based on the Feasibility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a:t>If they find that 50% or more of the budget is inessential, then they must fail the proposal based on Feasibility.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aseline="0"/>
              <a:t>Your budget demonstrates how thoroughly you have thought through your project, and how prepared you are to administer it. The Committee is made up of researchers and they will have knowledge of costs, so know the typical budgets in your field, and don’t be too high OR too low, as both will reflect poorly on the proposal.</a:t>
            </a:r>
          </a:p>
          <a:p>
            <a:endParaRPr lang="en-CA" baseline="0"/>
          </a:p>
          <a:p>
            <a:pPr defTabSz="931774">
              <a:defRPr/>
            </a:pPr>
            <a:r>
              <a:rPr lang="en-CA" baseline="0"/>
              <a:t>Also, CHOOSE THE APPROPRIATE LENGTH OF TIME FOR YOUR PROJECT, and ensure your budget matches your activities and timeline</a:t>
            </a:r>
          </a:p>
          <a:p>
            <a:endParaRPr lang="en-CA" baseline="0"/>
          </a:p>
          <a:p>
            <a:r>
              <a:rPr lang="en-CA" baseline="0"/>
              <a:t>JUSTIFICATION: You will be required to justify all costs in your budget, and this justification comes in two parts: explain WHY something is an essential cost and effective use of the funds, and HOW the cost is calculated</a:t>
            </a:r>
          </a:p>
          <a:p>
            <a:r>
              <a:rPr lang="en-CA" baseline="0"/>
              <a:t>Justification – 2 parts</a:t>
            </a:r>
          </a:p>
          <a:p>
            <a:endParaRPr lang="en-CA" baseline="0"/>
          </a:p>
          <a:p>
            <a:r>
              <a:rPr lang="en-CA" baseline="0"/>
              <a:t>Examples:	</a:t>
            </a:r>
          </a:p>
          <a:p>
            <a:r>
              <a:rPr lang="en-CA" baseline="0"/>
              <a:t>compensation for students in the project, you would show the level of student, their activities on the project, rate x hours (includes benefits and vacation pay) or the stipend amount</a:t>
            </a:r>
          </a:p>
          <a:p>
            <a:r>
              <a:rPr lang="en-CA" baseline="0"/>
              <a:t>conferences and travel costs – explain why that conference is essential (as the committee may not be familiar with it). If you know when and where the conference will be, then great, include that. And then explain how the travel costs are calculated (so airfare or ground transportation costs + hotel + per diems * the number of nights * the number of people)</a:t>
            </a:r>
          </a:p>
          <a:p>
            <a:endParaRPr lang="en-CA" baseline="0"/>
          </a:p>
          <a:p>
            <a:r>
              <a:rPr lang="en-CA" baseline="0"/>
              <a:t>Some travel RED FLAGS that have been seen in the past are, for example, multiple trips to a single destination, or travel for purposes of research dissemination in year one – BOTH COULD BE ALLOWED, BUT YOU WOULD HAVE TO ADEQUATELY JUSTIFY THEM</a:t>
            </a:r>
          </a:p>
          <a:p>
            <a:endParaRPr lang="en-CA" baseline="0"/>
          </a:p>
          <a:p>
            <a:pPr marL="171450" indent="-171450">
              <a:buFont typeface="Arial" panose="020B0604020202020204" pitchFamily="34" charset="0"/>
              <a:buChar char="•"/>
            </a:pPr>
            <a:r>
              <a:rPr lang="en-CA" baseline="0"/>
              <a:t>Note that if a postdoc or PhD is a co-applicant or collaborator, they cannot be paid from the grant</a:t>
            </a:r>
          </a:p>
          <a:p>
            <a:pPr marL="171450" indent="-171450">
              <a:buFont typeface="Arial" panose="020B0604020202020204" pitchFamily="34" charset="0"/>
              <a:buChar char="•"/>
            </a:pPr>
            <a:r>
              <a:rPr lang="en-CA" baseline="0"/>
              <a:t>Collaborators for whom expenses are claimed must have completed an invitation and profile</a:t>
            </a:r>
          </a:p>
          <a:p>
            <a:pPr marL="171450" indent="-171450">
              <a:buFont typeface="Arial" panose="020B0604020202020204" pitchFamily="34" charset="0"/>
              <a:buChar char="•"/>
            </a:pPr>
            <a:endParaRPr lang="en-CA" baseline="0"/>
          </a:p>
          <a:p>
            <a:endParaRPr lang="en-CA" baseline="0"/>
          </a:p>
          <a:p>
            <a:endParaRPr lang="en-CA" baseline="0"/>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73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Tx/>
              <a:buChar char="-"/>
            </a:pPr>
            <a:r>
              <a:rPr lang="en-CA" sz="1200" baseline="0"/>
              <a:t>Make it easy for committee members to understand how your justification relates to your methodology – account for every penny, there should be nothing in the justification that isn’t in the Description and vice versa</a:t>
            </a:r>
          </a:p>
          <a:p>
            <a:pPr marL="174708" indent="-174708" defTabSz="931774">
              <a:buFontTx/>
              <a:buChar char="-"/>
              <a:defRPr/>
            </a:pPr>
            <a:r>
              <a:rPr lang="en-CA" sz="1200" baseline="0"/>
              <a:t>It’s best to avoid making committee members do the math, so indicate how the budget amounts are calculated.</a:t>
            </a:r>
          </a:p>
          <a:p>
            <a:pPr marL="174708" indent="-174708" defTabSz="931774">
              <a:buFontTx/>
              <a:buChar char="-"/>
              <a:defRPr/>
            </a:pPr>
            <a:r>
              <a:rPr lang="en-CA" sz="1200" baseline="0"/>
              <a:t>There are no set rules on number or level of students, it just depends on your project and the resources you need to carry it out. Ensure you address criteria for meaningful involvement and training of students</a:t>
            </a:r>
          </a:p>
          <a:p>
            <a:pPr marL="174708" indent="-174708" defTabSz="931774">
              <a:buFontTx/>
              <a:buChar char="-"/>
              <a:defRPr/>
            </a:pPr>
            <a:r>
              <a:rPr lang="en-CA" sz="1200" baseline="0"/>
              <a:t>State where possible you are using institutional rates</a:t>
            </a:r>
          </a:p>
          <a:p>
            <a:pPr marL="174708" indent="-174708" defTabSz="931774">
              <a:buFontTx/>
              <a:buChar char="-"/>
              <a:defRPr/>
            </a:pPr>
            <a:r>
              <a:rPr lang="en-CA" sz="1200" baseline="0"/>
              <a:t>Justify the use of stipends clearly as these are not designated for a particular purpose, Stipends can be used to pay grad students or postdocs whose work is an integral part of your research project and where their activities can be described as part of their academic training</a:t>
            </a:r>
          </a:p>
          <a:p>
            <a:pPr marL="174708" indent="-174708" defTabSz="931774">
              <a:buFontTx/>
              <a:buChar char="-"/>
              <a:defRPr/>
            </a:pPr>
            <a:r>
              <a:rPr lang="en-CA" sz="1200" baseline="0"/>
              <a:t>Avoid the perception that students are included because your </a:t>
            </a:r>
            <a:r>
              <a:rPr lang="en-CA" sz="1200" baseline="0" err="1"/>
              <a:t>dept</a:t>
            </a:r>
            <a:r>
              <a:rPr lang="en-CA" sz="1200" baseline="0"/>
              <a:t> expects you to provide support – instead you want to emphasize that the students are essential to the successful completion of the project.</a:t>
            </a:r>
          </a:p>
          <a:p>
            <a:pPr marL="174708" indent="-174708">
              <a:buFontTx/>
              <a:buChar char="-"/>
            </a:pPr>
            <a:r>
              <a:rPr lang="en-CA" sz="1200" baseline="0"/>
              <a:t>Don’t just spread your budget evenly, or copy and paste from Y1 to Y2 - the budget should demonstrate that you have thought through the activities and personnel needed each year.</a:t>
            </a:r>
          </a:p>
          <a:p>
            <a:pPr marL="174708" indent="-174708">
              <a:buFontTx/>
              <a:buChar char="-"/>
            </a:pPr>
            <a:endParaRPr lang="en-CA" sz="1200"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680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Tx/>
              <a:buChar char="-"/>
            </a:pPr>
            <a:r>
              <a:rPr lang="en-CA" sz="1200" baseline="0"/>
              <a:t>Make it easy for committee members to understand how your justification relates to your methodology – account for every penny, there should be nothing in the justification that isn’t in the Description and vice versa</a:t>
            </a:r>
          </a:p>
          <a:p>
            <a:pPr marL="174708" indent="-174708" defTabSz="931774">
              <a:buFontTx/>
              <a:buChar char="-"/>
              <a:defRPr/>
            </a:pPr>
            <a:r>
              <a:rPr lang="en-CA" sz="1200" baseline="0"/>
              <a:t>It’s best to avoid making committee members do the math, so indicate how the budget amounts are calculated.</a:t>
            </a:r>
          </a:p>
          <a:p>
            <a:pPr marL="174708" indent="-174708" defTabSz="931774">
              <a:buFontTx/>
              <a:buChar char="-"/>
              <a:defRPr/>
            </a:pPr>
            <a:r>
              <a:rPr lang="en-CA" sz="1200" baseline="0"/>
              <a:t>There are no set rules on number or level of students, it just depends on your project and the resources you need to carry it out. Ensure you address criteria for meaningful involvement and training of students</a:t>
            </a:r>
          </a:p>
          <a:p>
            <a:pPr marL="174708" indent="-174708" defTabSz="931774">
              <a:buFontTx/>
              <a:buChar char="-"/>
              <a:defRPr/>
            </a:pPr>
            <a:r>
              <a:rPr lang="en-CA" sz="1200" baseline="0"/>
              <a:t>State where possible you are using institutional rates</a:t>
            </a:r>
          </a:p>
          <a:p>
            <a:pPr marL="174708" indent="-174708" defTabSz="931774">
              <a:buFontTx/>
              <a:buChar char="-"/>
              <a:defRPr/>
            </a:pPr>
            <a:r>
              <a:rPr lang="en-CA" sz="1200" baseline="0"/>
              <a:t>Justify the use of stipends clearly as these are not designated for a particular purpose, Stipends can be used to pay grad students or postdocs whose work is an integral part of your research project and where their activities can be described as part of their academic training</a:t>
            </a:r>
          </a:p>
          <a:p>
            <a:pPr marL="174708" indent="-174708" defTabSz="931774">
              <a:buFontTx/>
              <a:buChar char="-"/>
              <a:defRPr/>
            </a:pPr>
            <a:r>
              <a:rPr lang="en-CA" sz="1200" baseline="0"/>
              <a:t>Avoid the perception that students are included because your </a:t>
            </a:r>
            <a:r>
              <a:rPr lang="en-CA" sz="1200" baseline="0" err="1"/>
              <a:t>dept</a:t>
            </a:r>
            <a:r>
              <a:rPr lang="en-CA" sz="1200" baseline="0"/>
              <a:t> expects you to provide support – instead you want to emphasize that the students are essential to the successful completion of the project.</a:t>
            </a:r>
          </a:p>
          <a:p>
            <a:pPr marL="174708" indent="-174708">
              <a:buFontTx/>
              <a:buChar char="-"/>
            </a:pPr>
            <a:r>
              <a:rPr lang="en-CA" sz="1200" baseline="0"/>
              <a:t>Don’t just spread your budget evenly, or copy and paste from Y1 to Y2 - the budget should demonstrate that you have thought through the activities and personnel needed each year.</a:t>
            </a:r>
          </a:p>
          <a:p>
            <a:pPr marL="174708" indent="-174708">
              <a:buFontTx/>
              <a:buChar char="-"/>
            </a:pPr>
            <a:endParaRPr lang="en-CA" sz="1200"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6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Tx/>
              <a:buChar char="-"/>
            </a:pPr>
            <a:r>
              <a:rPr lang="en-CA" sz="1200" baseline="0"/>
              <a:t>Make it easy for committee members to understand how your justification relates to your methodology – account for every penny, there should be nothing in the justification that isn’t in the Description and vice versa</a:t>
            </a:r>
          </a:p>
          <a:p>
            <a:pPr marL="174708" indent="-174708" defTabSz="931774">
              <a:buFontTx/>
              <a:buChar char="-"/>
              <a:defRPr/>
            </a:pPr>
            <a:r>
              <a:rPr lang="en-CA" sz="1200" baseline="0"/>
              <a:t>It’s best to avoid making committee members do the math, so indicate how the budget amounts are calculated.</a:t>
            </a:r>
          </a:p>
          <a:p>
            <a:pPr marL="174708" indent="-174708" defTabSz="931774">
              <a:buFontTx/>
              <a:buChar char="-"/>
              <a:defRPr/>
            </a:pPr>
            <a:r>
              <a:rPr lang="en-CA" sz="1200" baseline="0"/>
              <a:t>There are no set rules on number or level of students, it just depends on your project and the resources you need to carry it out. Ensure you address criteria for meaningful involvement and training of students</a:t>
            </a:r>
          </a:p>
          <a:p>
            <a:pPr marL="174708" indent="-174708" defTabSz="931774">
              <a:buFontTx/>
              <a:buChar char="-"/>
              <a:defRPr/>
            </a:pPr>
            <a:r>
              <a:rPr lang="en-CA" sz="1200" baseline="0"/>
              <a:t>State where possible you are using institutional rates</a:t>
            </a:r>
          </a:p>
          <a:p>
            <a:pPr marL="174708" indent="-174708" defTabSz="931774">
              <a:buFontTx/>
              <a:buChar char="-"/>
              <a:defRPr/>
            </a:pPr>
            <a:r>
              <a:rPr lang="en-CA" sz="1200" baseline="0"/>
              <a:t>Justify the use of stipends clearly as these are not designated for a particular purpose, Stipends can be used to pay grad students or postdocs whose work is an integral part of your research project and where their activities can be described as part of their academic training</a:t>
            </a:r>
          </a:p>
          <a:p>
            <a:pPr marL="174708" indent="-174708" defTabSz="931774">
              <a:buFontTx/>
              <a:buChar char="-"/>
              <a:defRPr/>
            </a:pPr>
            <a:r>
              <a:rPr lang="en-CA" sz="1200" baseline="0"/>
              <a:t>Avoid the perception that students are included because your </a:t>
            </a:r>
            <a:r>
              <a:rPr lang="en-CA" sz="1200" baseline="0" err="1"/>
              <a:t>dept</a:t>
            </a:r>
            <a:r>
              <a:rPr lang="en-CA" sz="1200" baseline="0"/>
              <a:t> expects you to provide support – instead you want to emphasize that the students are essential to the successful completion of the project.</a:t>
            </a:r>
          </a:p>
          <a:p>
            <a:pPr marL="174708" indent="-174708">
              <a:buFontTx/>
              <a:buChar char="-"/>
            </a:pPr>
            <a:r>
              <a:rPr lang="en-CA" sz="1200" baseline="0"/>
              <a:t>Don’t just spread your budget evenly, or copy and paste from Y1 to Y2 - the budget should demonstrate that you have thought through the activities and personnel needed each year.</a:t>
            </a:r>
          </a:p>
          <a:p>
            <a:pPr marL="174708" indent="-174708">
              <a:buFontTx/>
              <a:buChar char="-"/>
            </a:pPr>
            <a:endParaRPr lang="en-CA" sz="1200"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311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Tx/>
              <a:buChar char="-"/>
            </a:pPr>
            <a:endParaRPr lang="en-CA" baseline="0"/>
          </a:p>
          <a:p>
            <a:pPr marL="174708" indent="-174708">
              <a:buFontTx/>
              <a:buChar char="-"/>
            </a:pPr>
            <a:endParaRPr lang="en-CA" baseline="0"/>
          </a:p>
          <a:p>
            <a:pPr marL="174708" indent="-174708">
              <a:buFontTx/>
              <a:buChar char="-"/>
            </a:pPr>
            <a:endParaRPr lang="en-CA" baseline="0"/>
          </a:p>
          <a:p>
            <a:pPr marL="174708" indent="-174708">
              <a:buFontTx/>
              <a:buChar char="-"/>
            </a:pPr>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281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26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619562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199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a:p>
            <a:r>
              <a:rPr lang="en-US"/>
              <a:t>–write applications clearly and simply</a:t>
            </a:r>
          </a:p>
          <a:p>
            <a:pPr defTabSz="921617">
              <a:defRPr/>
            </a:pPr>
            <a:endParaRPr lang="en-US"/>
          </a:p>
          <a:p>
            <a:pPr defTabSz="921617">
              <a:defRPr/>
            </a:pPr>
            <a:r>
              <a:rPr lang="en-US"/>
              <a:t>ensure that your literature review is recent and relevant </a:t>
            </a:r>
            <a:endParaRPr lang="en-CA"/>
          </a:p>
          <a:p>
            <a:pPr defTabSz="921617">
              <a:defRPr/>
            </a:pPr>
            <a:br>
              <a:rPr lang="en-US"/>
            </a:br>
            <a:br>
              <a:rPr lang="en-US"/>
            </a:br>
            <a:r>
              <a:rPr lang="en-US"/>
              <a:t>• don’t merely re-purpose an old application</a:t>
            </a:r>
            <a:br>
              <a:rPr lang="en-US"/>
            </a:br>
            <a:br>
              <a:rPr lang="en-US"/>
            </a:br>
            <a:r>
              <a:rPr lang="en-US"/>
              <a:t>• do not write your application like a “thesis proposal” where everything has been done except for the data collection or running the model</a:t>
            </a:r>
          </a:p>
          <a:p>
            <a:endParaRPr lang="en-US"/>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conversation about a week ago with Sarah Scott, we talked about making available the list of Library Liaison’s for each of the departments and other academic units here at UTSC.  The librarians are contacts for assistance with SSHRC gran application Data Management plans and Open Access publishing venues, including T-Space. </a:t>
            </a:r>
            <a:endParaRPr lang="en-CA" sz="1200" kern="1200">
              <a:solidFill>
                <a:schemeClr val="tx1"/>
              </a:solidFill>
              <a:effectLst/>
              <a:latin typeface="+mn-lt"/>
              <a:ea typeface="+mn-ea"/>
              <a:cs typeface="+mn-cs"/>
            </a:endParaRPr>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964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a:p>
            <a:r>
              <a:rPr lang="en-CA"/>
              <a:t>RESEARCH SERVICES OFFICE: this link is to our posting</a:t>
            </a:r>
            <a:r>
              <a:rPr lang="en-CA" baseline="0"/>
              <a:t> for the SSHRC Insight Grant. </a:t>
            </a:r>
            <a:r>
              <a:rPr lang="en-CA"/>
              <a:t>The</a:t>
            </a:r>
            <a:r>
              <a:rPr lang="en-CA" baseline="0"/>
              <a:t> Research Services website gives details on how to submit your proposal for institutional approval, internal deadlines, links to Tri-Agency and SSHRC documents (including the slides from SSHRC recent IG webinar)</a:t>
            </a:r>
          </a:p>
          <a:p>
            <a:endParaRPr lang="en-CA">
              <a:latin typeface="Calibri" pitchFamily="34" charset="0"/>
              <a:cs typeface="Calibri" pitchFamily="34" charset="0"/>
            </a:endParaRPr>
          </a:p>
          <a:p>
            <a:pPr defTabSz="921617">
              <a:defRPr/>
            </a:pPr>
            <a:r>
              <a:rPr lang="en-CA" b="0"/>
              <a:t>I will try to upload a </a:t>
            </a:r>
            <a:r>
              <a:rPr lang="en-CA" b="1" err="1"/>
              <a:t>Tipsheet</a:t>
            </a:r>
            <a:r>
              <a:rPr lang="en-CA"/>
              <a:t> </a:t>
            </a:r>
            <a:r>
              <a:rPr lang="en-CA" baseline="0"/>
              <a:t>on our website</a:t>
            </a:r>
            <a:r>
              <a:rPr lang="en-CA"/>
              <a:t>: this </a:t>
            </a:r>
            <a:r>
              <a:rPr lang="en-CA" err="1"/>
              <a:t>tipsheet</a:t>
            </a:r>
            <a:r>
              <a:rPr lang="en-CA" baseline="0"/>
              <a:t> would have </a:t>
            </a:r>
            <a:r>
              <a:rPr lang="en-CA"/>
              <a:t>advice on completing individual sections, and</a:t>
            </a:r>
            <a:r>
              <a:rPr lang="en-CA" baseline="0"/>
              <a:t> much of it is based on feedback from past applications, or comments from past committee members and SSHRC program officers (however, the SSHRC documentation, such as the funding opportunity posting and the application instructions, should always be referred to, and if there’s any question about something then contact SSHRC for confirmation).</a:t>
            </a:r>
          </a:p>
          <a:p>
            <a:endParaRPr lang="en-CA"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609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54">
              <a:defRPr/>
            </a:pPr>
            <a:r>
              <a:rPr lang="en-CA">
                <a:solidFill>
                  <a:prstClr val="black"/>
                </a:solidFill>
              </a:rPr>
              <a:t>Funding</a:t>
            </a:r>
            <a:r>
              <a:rPr lang="en-CA" baseline="0">
                <a:solidFill>
                  <a:prstClr val="black"/>
                </a:solidFill>
              </a:rPr>
              <a:t> </a:t>
            </a:r>
            <a:r>
              <a:rPr lang="en-CA" baseline="0" err="1">
                <a:solidFill>
                  <a:prstClr val="black"/>
                </a:solidFill>
              </a:rPr>
              <a:t>opp</a:t>
            </a:r>
            <a:r>
              <a:rPr lang="en-CA" baseline="0">
                <a:solidFill>
                  <a:prstClr val="black"/>
                </a:solidFill>
              </a:rPr>
              <a:t> description includes:</a:t>
            </a:r>
            <a:endParaRPr lang="en-CA">
              <a:solidFill>
                <a:prstClr val="black"/>
              </a:solidFill>
            </a:endParaRPr>
          </a:p>
          <a:p>
            <a:pPr defTabSz="931754">
              <a:defRPr/>
            </a:pPr>
            <a:r>
              <a:rPr lang="en-CA">
                <a:solidFill>
                  <a:prstClr val="black"/>
                </a:solidFill>
              </a:rPr>
              <a:t>Evaluation criteria – checklist for committee</a:t>
            </a:r>
          </a:p>
          <a:p>
            <a:pPr defTabSz="931754">
              <a:defRPr/>
            </a:pPr>
            <a:r>
              <a:rPr lang="en-CA">
                <a:solidFill>
                  <a:prstClr val="black"/>
                </a:solidFill>
              </a:rPr>
              <a:t>Guidelines for Effective Research Training</a:t>
            </a:r>
            <a:r>
              <a:rPr lang="en-CA" baseline="0">
                <a:solidFill>
                  <a:prstClr val="black"/>
                </a:solidFill>
              </a:rPr>
              <a:t> – frequently a weak area; complement academic training, and prepare students for careers within and beyond academe; includes examples of skills students can acquire, and types of activities in which they can be involved</a:t>
            </a:r>
            <a:endParaRPr lang="en-CA">
              <a:solidFill>
                <a:prstClr val="black"/>
              </a:solidFill>
            </a:endParaRPr>
          </a:p>
          <a:p>
            <a:pPr defTabSz="931754">
              <a:defRPr/>
            </a:pPr>
            <a:r>
              <a:rPr lang="en-CA">
                <a:solidFill>
                  <a:prstClr val="black"/>
                </a:solidFill>
              </a:rPr>
              <a:t>http://www.sshrc-crsh.gc.ca/funding-financement/policies-politiques/effective_research_training-formation_en_recherche_efficace-eng.aspx</a:t>
            </a:r>
          </a:p>
          <a:p>
            <a:pPr defTabSz="931754">
              <a:defRPr/>
            </a:pPr>
            <a:endParaRPr lang="en-CA">
              <a:solidFill>
                <a:prstClr val="black"/>
              </a:solidFill>
            </a:endParaRPr>
          </a:p>
          <a:p>
            <a:pPr defTabSz="931754">
              <a:defRPr/>
            </a:pPr>
            <a:endParaRPr lang="en-CA">
              <a:solidFill>
                <a:prstClr val="black"/>
              </a:solidFill>
            </a:endParaRPr>
          </a:p>
          <a:p>
            <a:pPr defTabSz="931754">
              <a:defRPr/>
            </a:pPr>
            <a:r>
              <a:rPr lang="en-CA">
                <a:solidFill>
                  <a:prstClr val="black"/>
                </a:solidFill>
              </a:rPr>
              <a:t>Refer to the Use of Grant Funds guide as you prepare your budget:</a:t>
            </a:r>
          </a:p>
          <a:p>
            <a:pPr defTabSz="931754">
              <a:defRPr/>
            </a:pPr>
            <a:r>
              <a:rPr lang="en-CA">
                <a:solidFill>
                  <a:prstClr val="black"/>
                </a:solidFill>
              </a:rPr>
              <a:t>-general principles on what expenses are eligible</a:t>
            </a:r>
          </a:p>
          <a:p>
            <a:pPr defTabSz="931754">
              <a:defRPr/>
            </a:pPr>
            <a:r>
              <a:rPr lang="en-CA">
                <a:solidFill>
                  <a:prstClr val="black"/>
                </a:solidFill>
              </a:rPr>
              <a:t>-examples of eligible and ineligible expenses in all categories</a:t>
            </a:r>
          </a:p>
          <a:p>
            <a:pPr defTabSz="931754">
              <a:defRPr/>
            </a:pPr>
            <a:endParaRPr lang="en-CA">
              <a:solidFill>
                <a:prstClr val="black"/>
              </a:solidFill>
            </a:endParaRPr>
          </a:p>
          <a:p>
            <a:pPr defTabSz="931754">
              <a:defRPr/>
            </a:pPr>
            <a:r>
              <a:rPr lang="en-CA">
                <a:solidFill>
                  <a:prstClr val="black"/>
                </a:solidFill>
              </a:rPr>
              <a:t>Note: the ineligible expenses are particularly useful – be sure not to include ineligible items</a:t>
            </a:r>
          </a:p>
          <a:p>
            <a:pPr defTabSz="931754">
              <a:defRPr/>
            </a:pPr>
            <a:r>
              <a:rPr lang="en-CA">
                <a:solidFill>
                  <a:prstClr val="black"/>
                </a:solidFill>
              </a:rPr>
              <a:t>Vital document also once you are successful</a:t>
            </a:r>
          </a:p>
          <a:p>
            <a:pPr defTabSz="931754">
              <a:defRPr/>
            </a:pPr>
            <a:endParaRPr lang="en-CA">
              <a:solidFill>
                <a:prstClr val="black"/>
              </a:solidFill>
            </a:endParaRPr>
          </a:p>
          <a:p>
            <a:pPr defTabSz="931754">
              <a:defRPr/>
            </a:pPr>
            <a:r>
              <a:rPr lang="en-CA">
                <a:solidFill>
                  <a:prstClr val="black"/>
                </a:solidFill>
              </a:rPr>
              <a:t>Questions about the funding opportunity go to the SSHRC program staff: </a:t>
            </a:r>
          </a:p>
          <a:p>
            <a:pPr defTabSz="931754">
              <a:defRPr/>
            </a:pPr>
            <a:r>
              <a:rPr lang="en-CA" err="1">
                <a:solidFill>
                  <a:prstClr val="black"/>
                </a:solidFill>
              </a:rPr>
              <a:t>eg</a:t>
            </a:r>
            <a:r>
              <a:rPr lang="en-CA">
                <a:solidFill>
                  <a:prstClr val="black"/>
                </a:solidFill>
              </a:rPr>
              <a:t> whether your subject is eligible, or which committee is best suited to the proposal</a:t>
            </a:r>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54">
              <a:defRPr/>
            </a:pPr>
            <a:r>
              <a:rPr lang="en-CA">
                <a:solidFill>
                  <a:prstClr val="black"/>
                </a:solidFill>
              </a:rPr>
              <a:t>Funding</a:t>
            </a:r>
            <a:r>
              <a:rPr lang="en-CA" baseline="0">
                <a:solidFill>
                  <a:prstClr val="black"/>
                </a:solidFill>
              </a:rPr>
              <a:t> </a:t>
            </a:r>
            <a:r>
              <a:rPr lang="en-CA" baseline="0" err="1">
                <a:solidFill>
                  <a:prstClr val="black"/>
                </a:solidFill>
              </a:rPr>
              <a:t>opp</a:t>
            </a:r>
            <a:r>
              <a:rPr lang="en-CA" baseline="0">
                <a:solidFill>
                  <a:prstClr val="black"/>
                </a:solidFill>
              </a:rPr>
              <a:t> description includes:</a:t>
            </a:r>
            <a:endParaRPr lang="en-CA">
              <a:solidFill>
                <a:prstClr val="black"/>
              </a:solidFill>
            </a:endParaRPr>
          </a:p>
          <a:p>
            <a:pPr defTabSz="931754">
              <a:defRPr/>
            </a:pPr>
            <a:r>
              <a:rPr lang="en-CA">
                <a:solidFill>
                  <a:prstClr val="black"/>
                </a:solidFill>
              </a:rPr>
              <a:t>Evaluation criteria – checklist for committee</a:t>
            </a:r>
          </a:p>
          <a:p>
            <a:pPr defTabSz="931754">
              <a:defRPr/>
            </a:pPr>
            <a:r>
              <a:rPr lang="en-CA">
                <a:solidFill>
                  <a:prstClr val="black"/>
                </a:solidFill>
              </a:rPr>
              <a:t>Guidelines for Effective Research Training</a:t>
            </a:r>
            <a:r>
              <a:rPr lang="en-CA" baseline="0">
                <a:solidFill>
                  <a:prstClr val="black"/>
                </a:solidFill>
              </a:rPr>
              <a:t> – frequently a weak area; complement academic training, and prepare students for careers within and beyond academe; includes examples of skills students can acquire, and types of activities in which they can be involved</a:t>
            </a:r>
            <a:endParaRPr lang="en-CA">
              <a:solidFill>
                <a:prstClr val="black"/>
              </a:solidFill>
            </a:endParaRPr>
          </a:p>
          <a:p>
            <a:pPr defTabSz="931754">
              <a:defRPr/>
            </a:pPr>
            <a:r>
              <a:rPr lang="en-CA">
                <a:solidFill>
                  <a:prstClr val="black"/>
                </a:solidFill>
              </a:rPr>
              <a:t>http://www.sshrc-crsh.gc.ca/funding-financement/policies-politiques/effective_research_training-formation_en_recherche_efficace-eng.aspx</a:t>
            </a:r>
          </a:p>
          <a:p>
            <a:pPr defTabSz="931754">
              <a:defRPr/>
            </a:pPr>
            <a:endParaRPr lang="en-CA">
              <a:solidFill>
                <a:prstClr val="black"/>
              </a:solidFill>
            </a:endParaRPr>
          </a:p>
          <a:p>
            <a:pPr defTabSz="931754">
              <a:defRPr/>
            </a:pPr>
            <a:endParaRPr lang="en-CA">
              <a:solidFill>
                <a:prstClr val="black"/>
              </a:solidFill>
            </a:endParaRPr>
          </a:p>
          <a:p>
            <a:pPr defTabSz="931754">
              <a:defRPr/>
            </a:pPr>
            <a:r>
              <a:rPr lang="en-CA">
                <a:solidFill>
                  <a:prstClr val="black"/>
                </a:solidFill>
              </a:rPr>
              <a:t>Refer to the Use of Grant Funds guide as you prepare your budget:</a:t>
            </a:r>
          </a:p>
          <a:p>
            <a:pPr defTabSz="931754">
              <a:defRPr/>
            </a:pPr>
            <a:r>
              <a:rPr lang="en-CA">
                <a:solidFill>
                  <a:prstClr val="black"/>
                </a:solidFill>
              </a:rPr>
              <a:t>-general principles on what expenses are eligible</a:t>
            </a:r>
          </a:p>
          <a:p>
            <a:pPr defTabSz="931754">
              <a:defRPr/>
            </a:pPr>
            <a:r>
              <a:rPr lang="en-CA">
                <a:solidFill>
                  <a:prstClr val="black"/>
                </a:solidFill>
              </a:rPr>
              <a:t>-examples of eligible and ineligible expenses in all categories</a:t>
            </a:r>
          </a:p>
          <a:p>
            <a:pPr defTabSz="931754">
              <a:defRPr/>
            </a:pPr>
            <a:endParaRPr lang="en-CA">
              <a:solidFill>
                <a:prstClr val="black"/>
              </a:solidFill>
            </a:endParaRPr>
          </a:p>
          <a:p>
            <a:pPr defTabSz="931754">
              <a:defRPr/>
            </a:pPr>
            <a:r>
              <a:rPr lang="en-CA">
                <a:solidFill>
                  <a:prstClr val="black"/>
                </a:solidFill>
              </a:rPr>
              <a:t>Note: the ineligible expenses are particularly useful – be sure not to include ineligible items</a:t>
            </a:r>
          </a:p>
          <a:p>
            <a:pPr defTabSz="931754">
              <a:defRPr/>
            </a:pPr>
            <a:r>
              <a:rPr lang="en-CA">
                <a:solidFill>
                  <a:prstClr val="black"/>
                </a:solidFill>
              </a:rPr>
              <a:t>Vital document also once you are successful</a:t>
            </a:r>
          </a:p>
          <a:p>
            <a:pPr defTabSz="931754">
              <a:defRPr/>
            </a:pPr>
            <a:endParaRPr lang="en-CA">
              <a:solidFill>
                <a:prstClr val="black"/>
              </a:solidFill>
            </a:endParaRPr>
          </a:p>
          <a:p>
            <a:pPr defTabSz="931754">
              <a:defRPr/>
            </a:pPr>
            <a:r>
              <a:rPr lang="en-CA">
                <a:solidFill>
                  <a:prstClr val="black"/>
                </a:solidFill>
              </a:rPr>
              <a:t>Questions about the funding opportunity go to the SSHRC program staff: </a:t>
            </a:r>
          </a:p>
          <a:p>
            <a:pPr defTabSz="931754">
              <a:defRPr/>
            </a:pPr>
            <a:r>
              <a:rPr lang="en-CA" err="1">
                <a:solidFill>
                  <a:prstClr val="black"/>
                </a:solidFill>
              </a:rPr>
              <a:t>eg</a:t>
            </a:r>
            <a:r>
              <a:rPr lang="en-CA">
                <a:solidFill>
                  <a:prstClr val="black"/>
                </a:solidFill>
              </a:rPr>
              <a:t> whether your subject is eligible, or which committee is best suited to the proposal</a:t>
            </a:r>
          </a:p>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47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aseline="0"/>
              <a:t>The first internal deadline is for the MRA to reach our office, which confirms your eligibility</a:t>
            </a:r>
          </a:p>
          <a:p>
            <a:r>
              <a:rPr lang="en-CA" baseline="0"/>
              <a:t>How long it will take to get the approvals and reach us depends on several things so submit it in plenty of time</a:t>
            </a:r>
          </a:p>
          <a:p>
            <a:r>
              <a:rPr lang="en-CA" baseline="0"/>
              <a:t>-ask your department re their deadline and what they want in the MRA</a:t>
            </a:r>
          </a:p>
          <a:p>
            <a:r>
              <a:rPr lang="en-CA" baseline="0"/>
              <a:t>-if you need to gain access to MRA, because you are retired, status only or an exceptional case for eligibility add extra time, the process is described in the User Guide</a:t>
            </a:r>
          </a:p>
          <a:p>
            <a:endParaRPr lang="en-CA" baseline="0"/>
          </a:p>
          <a:p>
            <a:r>
              <a:rPr lang="en-CA" baseline="0"/>
              <a:t>With approved MRA in place, you can continue to work on the proposal until noon Friday October 12</a:t>
            </a:r>
          </a:p>
          <a:p>
            <a:r>
              <a:rPr lang="en-CA" baseline="0"/>
              <a:t>Verify - click on submit – proposal will be with RSO – admin review – institutional e approval forwards it to SSHRC by their deadline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818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a:solidFill>
                  <a:schemeClr val="tx1"/>
                </a:solidFill>
                <a:effectLst/>
                <a:latin typeface="+mn-lt"/>
                <a:ea typeface="+mn-ea"/>
                <a:cs typeface="+mn-cs"/>
              </a:rPr>
              <a:t>[‘Land Acknowledgement’ slide]:</a:t>
            </a:r>
            <a:r>
              <a:rPr lang="en-US" sz="1200" b="0" i="0" kern="1200">
                <a:solidFill>
                  <a:schemeClr val="tx1"/>
                </a:solidFill>
                <a:effectLst/>
                <a:latin typeface="+mn-lt"/>
                <a:ea typeface="+mn-ea"/>
                <a:cs typeface="+mn-cs"/>
              </a:rPr>
              <a:t> Before we begin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“We wish to acknowledge this land on which the University of Toronto operates. For thousands of years it has been the traditional land of the Huron-Wendat, the Seneca, and the </a:t>
            </a:r>
            <a:r>
              <a:rPr lang="en-US" sz="1200" b="0" i="0" kern="1200" err="1">
                <a:solidFill>
                  <a:schemeClr val="tx1"/>
                </a:solidFill>
                <a:effectLst/>
                <a:latin typeface="+mn-lt"/>
                <a:ea typeface="+mn-ea"/>
                <a:cs typeface="+mn-cs"/>
              </a:rPr>
              <a:t>Mississaugas</a:t>
            </a:r>
            <a:r>
              <a:rPr lang="en-US" sz="1200" b="0" i="0" kern="1200">
                <a:solidFill>
                  <a:schemeClr val="tx1"/>
                </a:solidFill>
                <a:effectLst/>
                <a:latin typeface="+mn-lt"/>
                <a:ea typeface="+mn-ea"/>
                <a:cs typeface="+mn-cs"/>
              </a:rPr>
              <a:t> of the Credit. Today, this meeting place is still the home to many Indigenous people from across Turtle Island and we are grateful to have the opportunity to work on this land. We thank our ancestors including the land as life for allowing us to be here today.” </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719065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986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baseline="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850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1473910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rtl="0" fontAlgn="base"/>
            <a:r>
              <a:rPr lang="en-US" sz="1200" b="0" i="0" kern="1200">
                <a:solidFill>
                  <a:schemeClr val="tx1"/>
                </a:solidFill>
                <a:effectLst/>
                <a:latin typeface="+mn-lt"/>
                <a:ea typeface="+mn-ea"/>
                <a:cs typeface="+mn-cs"/>
              </a:rPr>
              <a:t>We have the following resources to share with you: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We have launched our Facilitation Toolkit to help you plan + facilitate highly effective collaborative engagements! Check out our guidelines, tools &amp; templates. Link is in the chat. </a:t>
            </a:r>
          </a:p>
          <a:p>
            <a:pPr rtl="0" fontAlgn="base"/>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3293198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rtl="0" fontAlgn="base"/>
            <a:r>
              <a:rPr lang="en-US" sz="1200" b="0" i="0" kern="1200">
                <a:solidFill>
                  <a:schemeClr val="tx1"/>
                </a:solidFill>
                <a:effectLst/>
                <a:latin typeface="+mn-lt"/>
                <a:ea typeface="+mn-ea"/>
                <a:cs typeface="+mn-cs"/>
              </a:rPr>
              <a:t>You can also check out our video library for past SSHRC Partnership Program Series videos to learn more about models and strategies for success for the Partnership Development Grant and the Partnership Grant. Link is in the chat. </a:t>
            </a:r>
          </a:p>
          <a:p>
            <a:pPr rtl="0" fontAlgn="base"/>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2940098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49</a:t>
            </a:fld>
            <a:endParaRPr lang="en-US"/>
          </a:p>
        </p:txBody>
      </p:sp>
    </p:spTree>
    <p:extLst>
      <p:ext uri="{BB962C8B-B14F-4D97-AF65-F5344CB8AC3E}">
        <p14:creationId xmlns:p14="http://schemas.microsoft.com/office/powerpoint/2010/main" val="403398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80468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322181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349020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023" rtl="0" eaLnBrk="1" fontAlgn="auto" latinLnBrk="0" hangingPunct="1">
              <a:lnSpc>
                <a:spcPct val="100000"/>
              </a:lnSpc>
              <a:spcBef>
                <a:spcPts val="0"/>
              </a:spcBef>
              <a:spcAft>
                <a:spcPts val="0"/>
              </a:spcAft>
              <a:buClrTx/>
              <a:buSzTx/>
              <a:buFontTx/>
              <a:buNone/>
              <a:tabLst/>
              <a:defRPr/>
            </a:pPr>
            <a:r>
              <a:rPr lang="en-US" dirty="0">
                <a:solidFill>
                  <a:prstClr val="black"/>
                </a:solidFill>
              </a:rPr>
              <a:t>So, let’s talk about the Insight Grant in brief.</a:t>
            </a:r>
          </a:p>
          <a:p>
            <a:pPr marL="0" marR="0" lvl="0" indent="0" algn="l" defTabSz="942023"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pPr marL="0" marR="0" lvl="0" indent="0" algn="l" defTabSz="942023" rtl="0" eaLnBrk="1" fontAlgn="auto" latinLnBrk="0" hangingPunct="1">
              <a:lnSpc>
                <a:spcPct val="100000"/>
              </a:lnSpc>
              <a:spcBef>
                <a:spcPts val="0"/>
              </a:spcBef>
              <a:spcAft>
                <a:spcPts val="0"/>
              </a:spcAft>
              <a:buClrTx/>
              <a:buSzTx/>
              <a:buFontTx/>
              <a:buNone/>
              <a:tabLst/>
              <a:defRPr/>
            </a:pPr>
            <a:r>
              <a:rPr lang="en-US" dirty="0">
                <a:solidFill>
                  <a:prstClr val="black"/>
                </a:solidFill>
              </a:rPr>
              <a:t>For those of you who have held SSHRC</a:t>
            </a:r>
            <a:r>
              <a:rPr lang="en-US" baseline="0" dirty="0">
                <a:solidFill>
                  <a:prstClr val="black"/>
                </a:solidFill>
              </a:rPr>
              <a:t> IGs in the past, my apologies if this information is redundant, but just in summary: the IG is</a:t>
            </a:r>
            <a:r>
              <a:rPr lang="en-US" dirty="0">
                <a:solidFill>
                  <a:prstClr val="black"/>
                </a:solidFill>
              </a:rPr>
              <a:t> intended to provide stable funding for long-term research initiatives, high-quality training for students, investigator-driven research, for any subject under SSHRC’s mandate.</a:t>
            </a:r>
            <a:r>
              <a:rPr lang="en-US" baseline="0" dirty="0">
                <a:solidFill>
                  <a:prstClr val="black"/>
                </a:solidFill>
              </a:rPr>
              <a:t> It is likely the</a:t>
            </a:r>
            <a:r>
              <a:rPr lang="en-US" dirty="0">
                <a:solidFill>
                  <a:prstClr val="black"/>
                </a:solidFill>
              </a:rPr>
              <a:t> most flexible, with the fewest strings, of any SSHRC funding opportunity.</a:t>
            </a:r>
          </a:p>
          <a:p>
            <a:pPr defTabSz="942023">
              <a:defRPr/>
            </a:pPr>
            <a:endParaRPr lang="en-US" dirty="0">
              <a:solidFill>
                <a:prstClr val="black"/>
              </a:solidFill>
            </a:endParaRPr>
          </a:p>
          <a:p>
            <a:pPr defTabSz="942023">
              <a:defRPr/>
            </a:pPr>
            <a:r>
              <a:rPr lang="en-US" dirty="0">
                <a:solidFill>
                  <a:prstClr val="black"/>
                </a:solidFill>
              </a:rPr>
              <a:t>The</a:t>
            </a:r>
            <a:r>
              <a:rPr lang="en-US" baseline="0" dirty="0">
                <a:solidFill>
                  <a:prstClr val="black"/>
                </a:solidFill>
              </a:rPr>
              <a:t> budgets can range from anywhere between $7,000 to $400,000, with a maximum annual budget of $100,000, and the duration of the grant can be 2, 3, 4, or 5 years.</a:t>
            </a:r>
          </a:p>
          <a:p>
            <a:pPr defTabSz="942023">
              <a:defRPr/>
            </a:pPr>
            <a:endParaRPr lang="en-US" baseline="0" dirty="0">
              <a:solidFill>
                <a:prstClr val="black"/>
              </a:solidFill>
            </a:endParaRPr>
          </a:p>
          <a:p>
            <a:pPr defTabSz="942023">
              <a:defRPr/>
            </a:pPr>
            <a:r>
              <a:rPr lang="en-US" baseline="0" dirty="0">
                <a:solidFill>
                  <a:prstClr val="black"/>
                </a:solidFill>
              </a:rPr>
              <a:t>- In terms of who can apply, it can be a single researcher or a team of researchers (where one person is designated the Applicant). And it doesn’t matter if one is an emerging scholar (that is, within their first 6 years of their academic appointment) or an established one, as either can apply and there is no funding envelope reserved for applicants in either category, unlike in the Insight Development Grant where 50% of the funding envelope is reserved for emerging scholars.</a:t>
            </a:r>
          </a:p>
          <a:p>
            <a:pPr defTabSz="942023">
              <a:defRPr/>
            </a:pPr>
            <a:endParaRPr lang="en-US" baseline="0" dirty="0">
              <a:solidFill>
                <a:prstClr val="black"/>
              </a:solidFill>
            </a:endParaRPr>
          </a:p>
          <a:p>
            <a:pPr defTabSz="942023">
              <a:defRPr/>
            </a:pPr>
            <a:r>
              <a:rPr lang="en-US" baseline="0" dirty="0">
                <a:solidFill>
                  <a:prstClr val="black"/>
                </a:solidFill>
              </a:rPr>
              <a:t>- Applicants and co-applicants for the IG application need to have their main academic affiliation be with a Canadian postsecondary institution. And when an Applicant applies, they need to do so through a SSHRC eligible institution. UofT is an eligible institution, so if you are applying through your appointment at UofT, and your appointment allows you to hold grants at the University, then you meet that eligibility criteria. However, if you have an appointment elsewhere (such as at one of the UofT affiliated hospitals), then it’s important to consider this, as most hospitals are not a SSHRC eligible institution.</a:t>
            </a:r>
          </a:p>
          <a:p>
            <a:pPr defTabSz="942023">
              <a:defRPr/>
            </a:pPr>
            <a:endParaRPr lang="en-US" baseline="0" dirty="0">
              <a:solidFill>
                <a:prstClr val="black"/>
              </a:solidFill>
            </a:endParaRPr>
          </a:p>
          <a:p>
            <a:pPr defTabSz="942023">
              <a:defRPr/>
            </a:pPr>
            <a:r>
              <a:rPr lang="en-US" baseline="0" dirty="0">
                <a:solidFill>
                  <a:prstClr val="black"/>
                </a:solidFill>
              </a:rPr>
              <a:t>- Collaborators on the other hand don’t need to be affiliated with an eligible Canadian postsecondary institution, so International scholars and non-academics can be collaborators.</a:t>
            </a:r>
            <a:endParaRPr lang="en-US" dirty="0">
              <a:solidFill>
                <a:prstClr val="black"/>
              </a:solidFill>
            </a:endParaRPr>
          </a:p>
          <a:p>
            <a:pPr defTabSz="942023">
              <a:defRPr/>
            </a:pPr>
            <a:endParaRPr lang="en-US" dirty="0">
              <a:solidFill>
                <a:prstClr val="black"/>
              </a:solidFill>
            </a:endParaRPr>
          </a:p>
          <a:p>
            <a:pPr defTabSz="942023">
              <a:defRPr/>
            </a:pPr>
            <a:r>
              <a:rPr lang="en-US" baseline="0" dirty="0">
                <a:solidFill>
                  <a:prstClr val="black"/>
                </a:solidFill>
              </a:rPr>
              <a:t>- Looking at the evaluation criteria for the IG application, you may recognize the three criteria, as </a:t>
            </a:r>
            <a:r>
              <a:rPr lang="en-US" dirty="0">
                <a:solidFill>
                  <a:prstClr val="black"/>
                </a:solidFill>
              </a:rPr>
              <a:t>SSHRC use same criteria in all funding opportunities,</a:t>
            </a:r>
            <a:r>
              <a:rPr lang="en-US" baseline="0" dirty="0">
                <a:solidFill>
                  <a:prstClr val="black"/>
                </a:solidFill>
              </a:rPr>
              <a:t> just</a:t>
            </a:r>
            <a:r>
              <a:rPr lang="en-US" dirty="0">
                <a:solidFill>
                  <a:prstClr val="black"/>
                </a:solidFill>
              </a:rPr>
              <a:t> weighted differently depending on the specific funding</a:t>
            </a:r>
            <a:r>
              <a:rPr lang="en-US" baseline="0" dirty="0">
                <a:solidFill>
                  <a:prstClr val="black"/>
                </a:solidFill>
              </a:rPr>
              <a:t> opportunity and its objectives, the target audience, and other factors.</a:t>
            </a:r>
          </a:p>
          <a:p>
            <a:pPr defTabSz="942023">
              <a:defRPr/>
            </a:pPr>
            <a:r>
              <a:rPr lang="en-US" baseline="0" dirty="0">
                <a:solidFill>
                  <a:prstClr val="black"/>
                </a:solidFill>
              </a:rPr>
              <a:t>CHALLENGE refers to, broadly, the aim of the proposed research, so its significance and originality, the proposed methodologies, the appropriateness of the theoretical approach, the quality of the training or mentoring plan, and the potential impact of the research.</a:t>
            </a:r>
          </a:p>
          <a:p>
            <a:pPr defTabSz="942023">
              <a:defRPr/>
            </a:pPr>
            <a:r>
              <a:rPr lang="en-US" baseline="0" dirty="0">
                <a:solidFill>
                  <a:prstClr val="black"/>
                </a:solidFill>
              </a:rPr>
              <a:t>FEASIBILITY refers to, among other things, the proposed timeline, how sound is the proposed budget and the budget justifications, and the quality of the knowledge mobilization plan.</a:t>
            </a:r>
          </a:p>
          <a:p>
            <a:pPr defTabSz="942023">
              <a:defRPr/>
            </a:pPr>
            <a:r>
              <a:rPr lang="en-US" baseline="0" dirty="0">
                <a:solidFill>
                  <a:prstClr val="black"/>
                </a:solidFill>
              </a:rPr>
              <a:t>And CAPABILITY broadly refers to the quality, quantity and significance of your past experience and contribution record. The evaluation of your past experience will be based according to your career stage, but proposals are ranked and your contribution record is worth 40% of the final evaluation score.</a:t>
            </a:r>
          </a:p>
          <a:p>
            <a:pPr defTabSz="942023">
              <a:defRPr/>
            </a:pPr>
            <a:endParaRPr lang="en-US" baseline="0" dirty="0">
              <a:solidFill>
                <a:prstClr val="black"/>
              </a:solidFill>
            </a:endParaRPr>
          </a:p>
          <a:p>
            <a:pPr defTabSz="942023">
              <a:defRPr/>
            </a:pPr>
            <a:r>
              <a:rPr lang="en-US" baseline="0" dirty="0">
                <a:solidFill>
                  <a:prstClr val="black"/>
                </a:solidFill>
              </a:rPr>
              <a:t>A point of comparison could be the Insight Development Grant, where the Challenge portion of the evaluation criteria is worth 50%, while the Capability portion is only worth 30%, as that funding opportunity is primarily for novel research, or research that is early in it’s developmental stage, while the IG does favor novel research but also research that is somewhat in line with the applicant’s contribution record. </a:t>
            </a:r>
          </a:p>
          <a:p>
            <a:pPr defTabSz="942023">
              <a:defRPr/>
            </a:pPr>
            <a:endParaRPr lang="en-US" dirty="0">
              <a:solidFill>
                <a:prstClr val="black"/>
              </a:solidFill>
            </a:endParaRPr>
          </a:p>
          <a:p>
            <a:pPr defTabSz="942023">
              <a:defRPr/>
            </a:pPr>
            <a:endParaRPr lang="en-US" dirty="0">
              <a:solidFill>
                <a:prstClr val="black"/>
              </a:solidFill>
            </a:endParaRPr>
          </a:p>
          <a:p>
            <a:pPr defTabSz="942023">
              <a:defRPr/>
            </a:pPr>
            <a:endParaRPr lang="en-US" dirty="0">
              <a:solidFill>
                <a:prstClr val="black"/>
              </a:solidFill>
            </a:endParaRPr>
          </a:p>
          <a:p>
            <a:pPr defTabSz="942023">
              <a:defRPr/>
            </a:pPr>
            <a:endParaRPr lang="en-US" dirty="0">
              <a:solidFill>
                <a:prstClr val="black"/>
              </a:solidFill>
            </a:endParaRPr>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1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23">
              <a:defRPr/>
            </a:pPr>
            <a:endParaRPr lang="en-US" baseline="0" dirty="0">
              <a:solidFill>
                <a:prstClr val="black"/>
              </a:solidFill>
            </a:endParaRPr>
          </a:p>
          <a:p>
            <a:pPr defTabSz="942023">
              <a:defRPr/>
            </a:pPr>
            <a:endParaRPr lang="en-US" dirty="0">
              <a:solidFill>
                <a:prstClr val="black"/>
              </a:solidFill>
            </a:endParaRPr>
          </a:p>
          <a:p>
            <a:pPr defTabSz="942023">
              <a:defRPr/>
            </a:pPr>
            <a:endParaRPr lang="en-CA" dirty="0">
              <a:solidFill>
                <a:prstClr val="black"/>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0CEF2-AB75-4A31-95DC-164A1C9908C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10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DB9380-5130-42FF-9932-71E2BAFC4E5A}" type="datetime1">
              <a:rPr lang="en-US" smtClean="0">
                <a:solidFill>
                  <a:prstClr val="black">
                    <a:tint val="75000"/>
                  </a:prstClr>
                </a:solidFill>
              </a:rPr>
              <a:pPr/>
              <a:t>7/21/2022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8168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90B859-FFB2-4AA3-B8EF-B18991F48DED}" type="datetime1">
              <a:rPr lang="en-US" smtClean="0">
                <a:solidFill>
                  <a:prstClr val="black">
                    <a:tint val="75000"/>
                  </a:prstClr>
                </a:solidFill>
              </a:rPr>
              <a:pPr/>
              <a:t>7/21/2022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0204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846B418-AAB4-4783-99CE-D03E818B1EE5}" type="datetime1">
              <a:rPr lang="en-US" smtClean="0">
                <a:solidFill>
                  <a:prstClr val="black">
                    <a:tint val="75000"/>
                  </a:prstClr>
                </a:solidFill>
              </a:rPr>
              <a:pPr/>
              <a:t>7/21/2022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1833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F73D5B0-48EE-47C8-96A3-1F6BB4972FC7}" type="datetime1">
              <a:rPr lang="en-US" smtClean="0">
                <a:solidFill>
                  <a:prstClr val="black">
                    <a:tint val="75000"/>
                  </a:prstClr>
                </a:solidFill>
              </a:rPr>
              <a:pPr/>
              <a:t>7/21/2022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6574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6B537CB-DE0A-4E26-8D7C-B75009EDAC09}" type="datetime1">
              <a:rPr lang="en-US" smtClean="0">
                <a:solidFill>
                  <a:prstClr val="black">
                    <a:tint val="75000"/>
                  </a:prstClr>
                </a:solidFill>
              </a:rPr>
              <a:pPr/>
              <a:t>7/21/2022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0477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742003-B96C-4EEA-85B1-FAB864B2DC3A}" type="datetime1">
              <a:rPr lang="en-US" smtClean="0">
                <a:solidFill>
                  <a:prstClr val="black">
                    <a:tint val="75000"/>
                  </a:prstClr>
                </a:solidFill>
              </a:rPr>
              <a:pPr/>
              <a:t>7/21/2022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1292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C468F9D7-66A8-4DB6-B9F6-6DAF225B4410}" type="datetime1">
              <a:rPr lang="en-US" smtClean="0">
                <a:solidFill>
                  <a:prstClr val="black">
                    <a:tint val="75000"/>
                  </a:prstClr>
                </a:solidFill>
              </a:rPr>
              <a:pPr/>
              <a:t>7/21/2022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3504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D3A31319-DE6F-4C49-A9ED-075CCD6F2316}" type="datetime1">
              <a:rPr lang="en-US" smtClean="0">
                <a:solidFill>
                  <a:prstClr val="black">
                    <a:tint val="75000"/>
                  </a:prstClr>
                </a:solidFill>
              </a:rPr>
              <a:pPr/>
              <a:t>7/21/2022</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87912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C20BDCF-C0C9-4685-B38C-479170B76033}" type="datetime1">
              <a:rPr lang="en-US" smtClean="0">
                <a:solidFill>
                  <a:prstClr val="black">
                    <a:tint val="75000"/>
                  </a:prstClr>
                </a:solidFill>
              </a:rPr>
              <a:pPr/>
              <a:t>7/21/2022</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8857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CD9AE-CB7B-41D9-95F2-2E33809230EE}" type="datetime1">
              <a:rPr lang="en-US" smtClean="0">
                <a:solidFill>
                  <a:prstClr val="black">
                    <a:tint val="75000"/>
                  </a:prstClr>
                </a:solidFill>
              </a:rPr>
              <a:pPr/>
              <a:t>7/21/2022</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62340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11555-0527-4F79-83CB-A6E718030142}" type="datetime1">
              <a:rPr lang="en-US" smtClean="0">
                <a:solidFill>
                  <a:prstClr val="black">
                    <a:tint val="75000"/>
                  </a:prstClr>
                </a:solidFill>
              </a:rPr>
              <a:pPr/>
              <a:t>7/21/2022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7438882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7EDDB-E739-47AB-A9F1-21168523DBB6}" type="datetime1">
              <a:rPr lang="en-US" smtClean="0">
                <a:solidFill>
                  <a:prstClr val="black">
                    <a:tint val="75000"/>
                  </a:prstClr>
                </a:solidFill>
              </a:rPr>
              <a:pPr/>
              <a:t>7/21/2022</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EFB1A-87FE-4B6A-8D46-575E4376CB96}"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7893888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mark.bold@utoronto.ca"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sshrc-crsh.gc.ca/funding-financement/instructions/insight-savoir-eng.aspx#process-processus" TargetMode="External"/><Relationship Id="rId5" Type="http://schemas.openxmlformats.org/officeDocument/2006/relationships/hyperlink" Target="https://easi.its.utoronto.ca/administrative-web-services/my-research-mr/" TargetMode="External"/><Relationship Id="rId4" Type="http://schemas.openxmlformats.org/officeDocument/2006/relationships/hyperlink" Target="http://www.research.utoronto.ca/wp-content/uploads/documents/2018/03/Guideline_PIEligibility_20161007.v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hyperlink" Target="https://www.sshrc-crsh.gc.ca/funding-financement/search_tool-outil_de_recherche-eng.aspx?tID=3" TargetMode="External"/><Relationship Id="rId3" Type="http://schemas.openxmlformats.org/officeDocument/2006/relationships/image" Target="../media/image8.png"/><Relationship Id="rId7" Type="http://schemas.openxmlformats.org/officeDocument/2006/relationships/hyperlink" Target="mailto:insightgrants@sshrc-crsh.gc.ca"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www.sshrc-crsh.gc.ca/funding-financement/apply-demande/background-renseignements/selecting_agency-choisir_organisme_subventionnaire-eng.aspx" TargetMode="External"/><Relationship Id="rId5" Type="http://schemas.openxmlformats.org/officeDocument/2006/relationships/hyperlink" Target="https://www.sshrc-crsh.gc.ca/about-au_sujet/index-eng.aspx" TargetMode="External"/><Relationship Id="rId4" Type="http://schemas.openxmlformats.org/officeDocument/2006/relationships/hyperlink" Target="http://www.sshrc-crsh.gc.ca/funding-financement/apply-demande/background-renseignements/selecting_agency-choisir_organisme_subventionnaire-eng.aspx?pedisable=tru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sshrc-crsh.gc.ca/society-societe/community-communite/indigenous_research-recherche_autochtone/index-eng.aspx" TargetMode="External"/><Relationship Id="rId3" Type="http://schemas.openxmlformats.org/officeDocument/2006/relationships/image" Target="../media/image8.png"/><Relationship Id="rId7" Type="http://schemas.openxmlformats.org/officeDocument/2006/relationships/hyperlink" Target="https://cihr-irsc.gc.ca/e/52483.html" TargetMode="External"/><Relationship Id="rId12" Type="http://schemas.openxmlformats.org/officeDocument/2006/relationships/hyperlink" Target="https://www.sshrc-crsh.gc.ca/funding-financement/programs-programmes/definitions-eng.aspx#a22"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www.sshrc-crsh.gc.ca/funding-financement/apply-demande/background-renseignements/selecting_agency-choisir_organisme_subventionnaire-eng.aspx" TargetMode="External"/><Relationship Id="rId11" Type="http://schemas.openxmlformats.org/officeDocument/2006/relationships/hyperlink" Target="http://www.sshrc-crsh.gc.ca/funding-financement/apply-demande/background-renseignements/preparing_research_creation_application_idg-preparer_l_application_recherche-creation_sds-eng.aspx" TargetMode="External"/><Relationship Id="rId5" Type="http://schemas.openxmlformats.org/officeDocument/2006/relationships/hyperlink" Target="https://cihr-irsc.gc.ca/e/52470.html" TargetMode="External"/><Relationship Id="rId10" Type="http://schemas.openxmlformats.org/officeDocument/2006/relationships/hyperlink" Target="https://www.sshrc-crsh.gc.ca/funding-financement/merit_review-evaluation_du_merite/guidelines_research-lignes_directrices_recherche-eng.aspx" TargetMode="External"/><Relationship Id="rId4" Type="http://schemas.openxmlformats.org/officeDocument/2006/relationships/hyperlink" Target="https://www.sshrc-crsh.gc.ca/funding-financement/merit_review-evaluation_du_merite/selection_committees-comites_selection/index-eng.aspx" TargetMode="External"/><Relationship Id="rId9" Type="http://schemas.openxmlformats.org/officeDocument/2006/relationships/hyperlink" Target="https://www.sshrc-crsh.gc.ca/funding-financement/programs-programmes/definitions-eng.aspx#a1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tiff"/><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sshrc-crsh.gc.ca/funding-financement/instructions/insight-savoir-eng.asp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hyperlink" Target="https://www.nserc-crsng.gc.ca/interagency-interorganismes/TAFA-AFTO/guide-guide_eng.asp#a-a10" TargetMode="External"/><Relationship Id="rId3" Type="http://schemas.openxmlformats.org/officeDocument/2006/relationships/image" Target="../media/image8.png"/><Relationship Id="rId7" Type="http://schemas.openxmlformats.org/officeDocument/2006/relationships/hyperlink" Target="https://www.nserc-crsng.gc.ca/interagency-interorganismes/TAFA-AFTO/guide-guide_eng.asp#a-a28"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www.nserc-crsng.gc.ca/interagency-interorganismes/TAFA-AFTO/guide-guide_eng.asp#a-a8" TargetMode="External"/><Relationship Id="rId11" Type="http://schemas.openxmlformats.org/officeDocument/2006/relationships/hyperlink" Target="https://finance.utoronto.ca/policies/gtfm/travel-and-other-reimbursable-expenses/reimbursement-rates/" TargetMode="External"/><Relationship Id="rId5" Type="http://schemas.openxmlformats.org/officeDocument/2006/relationships/hyperlink" Target="https://www.nserc-crsng.gc.ca/interagency-interorganismes/TAFA-AFTO/guide-guide_eng.asp#10" TargetMode="External"/><Relationship Id="rId10" Type="http://schemas.openxmlformats.org/officeDocument/2006/relationships/hyperlink" Target="https://finance.utoronto.ca/policies/gtfm/" TargetMode="External"/><Relationship Id="rId4" Type="http://schemas.openxmlformats.org/officeDocument/2006/relationships/hyperlink" Target="https://www.nserc-crsng.gc.ca/interagency-interorganismes/TAFA-AFTO/guide-guide_eng.asp" TargetMode="External"/><Relationship Id="rId9" Type="http://schemas.openxmlformats.org/officeDocument/2006/relationships/hyperlink" Target="https://www.nserc-crsng.gc.ca/interagency-interorganismes/TAFA-AFTO/guide-guide_eng.asp#a-a2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www.sshrc-crsh.gc.ca/funding-financement/programs-programmes/insight_grants-subventions_savoir-eng.aspx#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finance.utoronto.ca/policies/gtfm/travel-and-other-reimbursable-expenses/reimbursement-rat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nserc-crsng.gc.ca/InterAgency-Interorganismes/TAFA-AFTO/guide-guide_eng.as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cris.utoronto.ca/event/sshrc-insight-grant-budget-information-session-aug-25-202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hyperlink" Target="http://www.sshrc-crsh.gc.ca/funding-financement/policies-politiques/knowledge_mobilisation-mobilisation_des_connaissances-eng.aspx" TargetMode="External"/><Relationship Id="rId4" Type="http://schemas.openxmlformats.org/officeDocument/2006/relationships/hyperlink" Target="http://www.sshrc-crsh.gc.ca/funding-financement/policies-politiques/effective_research_training-formation_en_recherche_efficace-eng.asp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hyperlink" Target="https://utsc.library.utoronto.ca/librarians" TargetMode="External"/><Relationship Id="rId3" Type="http://schemas.openxmlformats.org/officeDocument/2006/relationships/image" Target="../media/image8.png"/><Relationship Id="rId7" Type="http://schemas.openxmlformats.org/officeDocument/2006/relationships/hyperlink" Target="https://onesearch.library.utoronto.ca/researchdata"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onesearch.library.utoronto.ca/triagencyopenaccesspolicy" TargetMode="External"/><Relationship Id="rId5" Type="http://schemas.openxmlformats.org/officeDocument/2006/relationships/hyperlink" Target="https://cris.utoronto.ca/" TargetMode="External"/><Relationship Id="rId4" Type="http://schemas.openxmlformats.org/officeDocument/2006/relationships/hyperlink" Target="http://www.finance.utoronto.ca/gtfm.htm" TargetMode="External"/><Relationship Id="rId9" Type="http://schemas.openxmlformats.org/officeDocument/2006/relationships/hyperlink" Target="https://library.utm.utoronto.ca/scholarly-communication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ischool.utoronto.ca/faculty-staff/administrative-services/" TargetMode="External"/><Relationship Id="rId13" Type="http://schemas.openxmlformats.org/officeDocument/2006/relationships/hyperlink" Target="https://temertymedicine.utoronto.ca/grant-development" TargetMode="External"/><Relationship Id="rId18" Type="http://schemas.openxmlformats.org/officeDocument/2006/relationships/hyperlink" Target="https://socialwork.utoronto.ca/about-us/administration-staff/" TargetMode="External"/><Relationship Id="rId3" Type="http://schemas.openxmlformats.org/officeDocument/2006/relationships/image" Target="../media/image8.png"/><Relationship Id="rId7" Type="http://schemas.openxmlformats.org/officeDocument/2006/relationships/hyperlink" Target="https://www.oise.utoronto.ca/research/RESOURCES_FOR_FACULTY/index.html" TargetMode="External"/><Relationship Id="rId12" Type="http://schemas.openxmlformats.org/officeDocument/2006/relationships/hyperlink" Target="mailto:joannep.pereira@rotman.utoronto.ca" TargetMode="External"/><Relationship Id="rId17" Type="http://schemas.openxmlformats.org/officeDocument/2006/relationships/hyperlink" Target="https://www.dlsph.utoronto.ca/research/services-for-researchers/" TargetMode="External"/><Relationship Id="rId2" Type="http://schemas.openxmlformats.org/officeDocument/2006/relationships/notesSlide" Target="../notesSlides/notesSlide34.xml"/><Relationship Id="rId16" Type="http://schemas.openxmlformats.org/officeDocument/2006/relationships/hyperlink" Target="https://www.pharmacy.utoronto.ca/research/funding-opportunities" TargetMode="External"/><Relationship Id="rId20" Type="http://schemas.openxmlformats.org/officeDocument/2006/relationships/hyperlink" Target="https://www.utsc.utoronto.ca/research/contact" TargetMode="External"/><Relationship Id="rId1" Type="http://schemas.openxmlformats.org/officeDocument/2006/relationships/slideLayout" Target="../slideLayouts/slideLayout8.xml"/><Relationship Id="rId6" Type="http://schemas.openxmlformats.org/officeDocument/2006/relationships/hyperlink" Target="https://www.dentistry.utoronto.ca/research" TargetMode="External"/><Relationship Id="rId11" Type="http://schemas.openxmlformats.org/officeDocument/2006/relationships/hyperlink" Target="mailto:kelly.nolan@utoronto.ca" TargetMode="External"/><Relationship Id="rId5" Type="http://schemas.openxmlformats.org/officeDocument/2006/relationships/hyperlink" Target="https://www.artsci.utoronto.ca/about/glance/directory#research" TargetMode="External"/><Relationship Id="rId15" Type="http://schemas.openxmlformats.org/officeDocument/2006/relationships/hyperlink" Target="https://bloomberg.nursing.utoronto.ca/research/contact-the-research-office/" TargetMode="External"/><Relationship Id="rId10" Type="http://schemas.openxmlformats.org/officeDocument/2006/relationships/hyperlink" Target="mailto:research.law@utoronto.ca" TargetMode="External"/><Relationship Id="rId19" Type="http://schemas.openxmlformats.org/officeDocument/2006/relationships/hyperlink" Target="https://www.utm.utoronto.ca/vp-research/research-office/contact-us" TargetMode="External"/><Relationship Id="rId4" Type="http://schemas.openxmlformats.org/officeDocument/2006/relationships/hyperlink" Target="https://www.daniels.utoronto.ca/people?field_positions_field_position_type=2" TargetMode="External"/><Relationship Id="rId9" Type="http://schemas.openxmlformats.org/officeDocument/2006/relationships/hyperlink" Target="https://kpe.utoronto.ca/academics-researchbachelor-kinesiology-bkinfuture-students/contact-us" TargetMode="External"/><Relationship Id="rId14" Type="http://schemas.openxmlformats.org/officeDocument/2006/relationships/hyperlink" Target="https://utoronto.sharepoint.com/sites/music/research"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raise@utoronto.ca"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hyperlink" Target="https://easi.its.utoronto.ca/administrative-management-systems/my-research-mr/" TargetMode="External"/><Relationship Id="rId5" Type="http://schemas.openxmlformats.org/officeDocument/2006/relationships/hyperlink" Target="mailto:mark.bold@utoronto.ca" TargetMode="External"/><Relationship Id="rId4" Type="http://schemas.openxmlformats.org/officeDocument/2006/relationships/hyperlink" Target="https://research.utoronto.ca/funding-opportunities/db/insight-gra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webgrant@sshrc-crsh.gc.ca"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hyperlink" Target="mailto:insightgrant@sshrc-crsh.gc.ca" TargetMode="External"/><Relationship Id="rId5" Type="http://schemas.openxmlformats.org/officeDocument/2006/relationships/hyperlink" Target="https://www.nserc-crsng.gc.ca/InterAgency-Interorganismes/TAFA-AFTO/guide-guide_eng.asp" TargetMode="External"/><Relationship Id="rId4" Type="http://schemas.openxmlformats.org/officeDocument/2006/relationships/hyperlink" Target="http://www.sshrc-crsh.gc.ca/funding-financement/programs-programmes/insight_grants-subventions_savoir-eng.asp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hyperlink" Target="https://www.sshrc-crsh.gc.ca/funding-financement/webinars-webinaires/index-eng.aspx" TargetMode="External"/><Relationship Id="rId5" Type="http://schemas.openxmlformats.org/officeDocument/2006/relationships/hyperlink" Target="https://sshrcvideo.webex.com/sshrcvideo/j.php?MTID=mc7cda895b72b4e140f12319e12ce2873" TargetMode="External"/><Relationship Id="rId4" Type="http://schemas.openxmlformats.org/officeDocument/2006/relationships/hyperlink" Target="https://sshrcvideo.webex.com/sshrcvideo/j.php?MTID=mb318c75410a620516720a5c3d218203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hyperlink" Target="https://webapps.nserc.ca/SSHRC/faces/logon.jsp?lang=en_CA" TargetMode="External"/><Relationship Id="rId4" Type="http://schemas.openxmlformats.org/officeDocument/2006/relationships/hyperlink" Target="https://easi.its.utoronto.ca/administrative-management-systems/my-research-m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www.sshrc-crsh.gc.ca/funding-financement/instructions/insight-savoir-eng.asp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tiff"/><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hyperlink" Target="https://cris.utoronto.ca/featured-events/"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cris.utoronto.ca/featured-event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www.sshrc-crsh.gc.ca/funding-financement/programs-programmes/insight_grants-subventions_savoir-eng.aspx#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898B14-4252-F242-A0B2-DC1FD4F04948}"/>
              </a:ext>
            </a:extLst>
          </p:cNvPr>
          <p:cNvSpPr txBox="1"/>
          <p:nvPr/>
        </p:nvSpPr>
        <p:spPr>
          <a:xfrm>
            <a:off x="7007472" y="2725963"/>
            <a:ext cx="4299436"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CA" sz="2000">
                <a:solidFill>
                  <a:schemeClr val="accent1">
                    <a:lumMod val="50000"/>
                  </a:schemeClr>
                </a:solidFill>
                <a:latin typeface="Arial"/>
                <a:ea typeface="Verdana"/>
                <a:cs typeface="Arial"/>
              </a:rPr>
              <a:t>Thank you for joining us, the session will begin shortly</a:t>
            </a:r>
          </a:p>
          <a:p>
            <a:pPr marL="285750" indent="-285750">
              <a:buFont typeface="Arial" panose="020B0604020202020204" pitchFamily="34" charset="0"/>
              <a:buChar char="•"/>
            </a:pPr>
            <a:endParaRPr lang="en-CA" sz="2000">
              <a:solidFill>
                <a:schemeClr val="accent1">
                  <a:lumMod val="50000"/>
                </a:schemeClr>
              </a:solidFill>
              <a:latin typeface="Arial"/>
              <a:ea typeface="Verdana"/>
              <a:cs typeface="Arial"/>
            </a:endParaRPr>
          </a:p>
          <a:p>
            <a:pPr marL="285750" indent="-285750">
              <a:buFont typeface="Arial" panose="020B0604020202020204" pitchFamily="34" charset="0"/>
              <a:buChar char="•"/>
            </a:pPr>
            <a:r>
              <a:rPr lang="en-CA" sz="2000">
                <a:solidFill>
                  <a:schemeClr val="accent1">
                    <a:lumMod val="50000"/>
                  </a:schemeClr>
                </a:solidFill>
                <a:latin typeface="Arial"/>
                <a:ea typeface="Verdana"/>
                <a:cs typeface="Arial"/>
              </a:rPr>
              <a:t>You are currently placed on mute</a:t>
            </a:r>
          </a:p>
          <a:p>
            <a:pPr marL="285750" indent="-285750">
              <a:buFont typeface="Arial" panose="020B0604020202020204" pitchFamily="34" charset="0"/>
              <a:buChar char="•"/>
            </a:pPr>
            <a:endParaRPr lang="en-CA" sz="2000">
              <a:solidFill>
                <a:schemeClr val="accent1">
                  <a:lumMod val="50000"/>
                </a:schemeClr>
              </a:solidFill>
              <a:latin typeface="Arial"/>
              <a:ea typeface="Verdana"/>
              <a:cs typeface="Arial"/>
            </a:endParaRPr>
          </a:p>
          <a:p>
            <a:pPr marL="285750" indent="-285750">
              <a:buFont typeface="Arial" panose="020B0604020202020204" pitchFamily="34" charset="0"/>
              <a:buChar char="•"/>
            </a:pPr>
            <a:r>
              <a:rPr lang="en-US" sz="2000">
                <a:solidFill>
                  <a:schemeClr val="accent1">
                    <a:lumMod val="50000"/>
                  </a:schemeClr>
                </a:solidFill>
                <a:latin typeface="Arial"/>
                <a:ea typeface="Verdana"/>
                <a:cs typeface="Arial"/>
              </a:rPr>
              <a:t>Reminder: this session will be recorded and transcribed</a:t>
            </a:r>
          </a:p>
        </p:txBody>
      </p:sp>
      <p:sp>
        <p:nvSpPr>
          <p:cNvPr id="5" name="TextBox 4">
            <a:extLst>
              <a:ext uri="{FF2B5EF4-FFF2-40B4-BE49-F238E27FC236}">
                <a16:creationId xmlns:a16="http://schemas.microsoft.com/office/drawing/2014/main" id="{8A66F554-107F-4B0E-8C1B-FFC5A58FD7AF}"/>
              </a:ext>
            </a:extLst>
          </p:cNvPr>
          <p:cNvSpPr txBox="1"/>
          <p:nvPr/>
        </p:nvSpPr>
        <p:spPr>
          <a:xfrm>
            <a:off x="998277" y="3018883"/>
            <a:ext cx="3629141" cy="338554"/>
          </a:xfrm>
          <a:prstGeom prst="rect">
            <a:avLst/>
          </a:prstGeom>
          <a:noFill/>
        </p:spPr>
        <p:txBody>
          <a:bodyPr wrap="square" lIns="91440" tIns="45720" rIns="91440" bIns="45720" rtlCol="0" anchor="t">
            <a:spAutoFit/>
          </a:bodyPr>
          <a:lstStyle/>
          <a:p>
            <a:r>
              <a:rPr lang="en-US" sz="1600">
                <a:cs typeface="Arial"/>
              </a:rPr>
              <a:t>[</a:t>
            </a:r>
            <a:r>
              <a:rPr lang="en-US" sz="1600">
                <a:highlight>
                  <a:srgbClr val="FFFF00"/>
                </a:highlight>
                <a:cs typeface="Arial"/>
              </a:rPr>
              <a:t>add Canva promotions image here</a:t>
            </a:r>
            <a:r>
              <a:rPr lang="en-US" sz="1600">
                <a:cs typeface="Arial"/>
              </a:rPr>
              <a:t>]</a:t>
            </a:r>
          </a:p>
        </p:txBody>
      </p:sp>
      <p:pic>
        <p:nvPicPr>
          <p:cNvPr id="9" name="Picture 7" descr="Graphical user interface, application&#10;&#10;Description automatically generated">
            <a:extLst>
              <a:ext uri="{FF2B5EF4-FFF2-40B4-BE49-F238E27FC236}">
                <a16:creationId xmlns:a16="http://schemas.microsoft.com/office/drawing/2014/main" id="{0E5B6233-D3A4-70E1-C0F3-D988AD21012E}"/>
              </a:ext>
            </a:extLst>
          </p:cNvPr>
          <p:cNvPicPr>
            <a:picLocks noChangeAspect="1"/>
          </p:cNvPicPr>
          <p:nvPr/>
        </p:nvPicPr>
        <p:blipFill>
          <a:blip r:embed="rId3"/>
          <a:stretch>
            <a:fillRect/>
          </a:stretch>
        </p:blipFill>
        <p:spPr>
          <a:xfrm>
            <a:off x="261257" y="2034602"/>
            <a:ext cx="5564414" cy="2786743"/>
          </a:xfrm>
          <a:prstGeom prst="rect">
            <a:avLst/>
          </a:prstGeom>
        </p:spPr>
      </p:pic>
      <p:sp>
        <p:nvSpPr>
          <p:cNvPr id="24" name="Object 2">
            <a:extLst>
              <a:ext uri="{FF2B5EF4-FFF2-40B4-BE49-F238E27FC236}">
                <a16:creationId xmlns:a16="http://schemas.microsoft.com/office/drawing/2014/main" id="{0A1474B1-E55D-5E27-86A3-296D56767378}"/>
              </a:ext>
            </a:extLst>
          </p:cNvPr>
          <p:cNvSpPr/>
          <p:nvPr/>
        </p:nvSpPr>
        <p:spPr>
          <a:xfrm>
            <a:off x="7007471" y="886517"/>
            <a:ext cx="4299437" cy="942999"/>
          </a:xfrm>
          <a:prstGeom prst="rect">
            <a:avLst/>
          </a:prstGeom>
          <a:noFill/>
        </p:spPr>
        <p:txBody>
          <a:bodyPr wrap="square" lIns="0" tIns="0" rIns="0" bIns="0" rtlCol="0" anchor="t"/>
          <a:lstStyle/>
          <a:p>
            <a:pPr algn="ctr"/>
            <a:r>
              <a:rPr lang="en-CA" sz="2800" b="1">
                <a:solidFill>
                  <a:schemeClr val="accent1"/>
                </a:solidFill>
                <a:latin typeface="Arial"/>
                <a:ea typeface="+mn-lt"/>
                <a:cs typeface="+mn-lt"/>
              </a:rPr>
              <a:t>SSHRC Insight Grant: Strategies for Success</a:t>
            </a:r>
          </a:p>
          <a:p>
            <a:pPr algn="ctr"/>
            <a:endParaRPr lang="en-US" sz="1800">
              <a:solidFill>
                <a:schemeClr val="accent1"/>
              </a:solidFill>
              <a:latin typeface="+mj-lt"/>
              <a:ea typeface="Source Sans Pro"/>
              <a:cs typeface="Source Sans Pro" pitchFamily="34" charset="-120"/>
            </a:endParaRPr>
          </a:p>
          <a:p>
            <a:pPr algn="ctr"/>
            <a:r>
              <a:rPr lang="en-US" sz="1800">
                <a:solidFill>
                  <a:schemeClr val="accent6">
                    <a:lumMod val="75000"/>
                  </a:schemeClr>
                </a:solidFill>
                <a:latin typeface="+mj-lt"/>
                <a:ea typeface="Source Sans Pro"/>
                <a:cs typeface="Source Sans Pro" pitchFamily="34" charset="-120"/>
              </a:rPr>
              <a:t>July 21, </a:t>
            </a:r>
            <a:r>
              <a:rPr lang="en-US">
                <a:solidFill>
                  <a:schemeClr val="accent6">
                    <a:lumMod val="75000"/>
                  </a:schemeClr>
                </a:solidFill>
                <a:latin typeface="+mj-lt"/>
                <a:ea typeface="Source Sans Pro"/>
                <a:cs typeface="Source Sans Pro" pitchFamily="34" charset="-120"/>
              </a:rPr>
              <a:t>2022</a:t>
            </a:r>
            <a:r>
              <a:rPr lang="en-US" sz="1800">
                <a:solidFill>
                  <a:schemeClr val="accent6">
                    <a:lumMod val="75000"/>
                  </a:schemeClr>
                </a:solidFill>
                <a:latin typeface="+mj-lt"/>
                <a:ea typeface="Source Sans Pro"/>
                <a:cs typeface="Source Sans Pro" pitchFamily="34" charset="-120"/>
              </a:rPr>
              <a:t> </a:t>
            </a:r>
            <a:r>
              <a:rPr lang="en-US">
                <a:solidFill>
                  <a:schemeClr val="accent6">
                    <a:lumMod val="75000"/>
                  </a:schemeClr>
                </a:solidFill>
                <a:latin typeface="+mj-lt"/>
                <a:ea typeface="Source Sans Pro"/>
                <a:cs typeface="Source Sans Pro" pitchFamily="34" charset="-120"/>
              </a:rPr>
              <a:t>@</a:t>
            </a:r>
            <a:r>
              <a:rPr lang="en-US" sz="1800">
                <a:solidFill>
                  <a:schemeClr val="accent6">
                    <a:lumMod val="75000"/>
                  </a:schemeClr>
                </a:solidFill>
                <a:latin typeface="+mj-lt"/>
                <a:ea typeface="Source Sans Pro"/>
                <a:cs typeface="Source Sans Pro" pitchFamily="34" charset="-120"/>
              </a:rPr>
              <a:t> 10:30 am – 12:00 pm</a:t>
            </a:r>
            <a:endParaRPr lang="en-US" sz="1800">
              <a:solidFill>
                <a:schemeClr val="accent6">
                  <a:lumMod val="75000"/>
                </a:schemeClr>
              </a:solidFill>
              <a:latin typeface="+mj-lt"/>
              <a:ea typeface="Source Sans Pro"/>
              <a:cs typeface="Arial"/>
            </a:endParaRPr>
          </a:p>
          <a:p>
            <a:pPr algn="ctr"/>
            <a:endParaRPr lang="en-US">
              <a:solidFill>
                <a:srgbClr val="254061"/>
              </a:solidFill>
              <a:ea typeface="Source Sans Pro"/>
              <a:cs typeface="Arial"/>
            </a:endParaRPr>
          </a:p>
        </p:txBody>
      </p:sp>
      <p:pic>
        <p:nvPicPr>
          <p:cNvPr id="4" name="Picture 5" descr="Logo&#10;&#10;Description automatically generated">
            <a:extLst>
              <a:ext uri="{FF2B5EF4-FFF2-40B4-BE49-F238E27FC236}">
                <a16:creationId xmlns:a16="http://schemas.microsoft.com/office/drawing/2014/main" id="{ECFDEC19-04D3-8456-F124-C4CE19CE9368}"/>
              </a:ext>
            </a:extLst>
          </p:cNvPr>
          <p:cNvPicPr>
            <a:picLocks noChangeAspect="1"/>
          </p:cNvPicPr>
          <p:nvPr/>
        </p:nvPicPr>
        <p:blipFill>
          <a:blip r:embed="rId4"/>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83830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26806" y="1447800"/>
            <a:ext cx="8938389" cy="5201424"/>
          </a:xfrm>
          <a:prstGeom prst="rect">
            <a:avLst/>
          </a:prstGeom>
          <a:noFill/>
        </p:spPr>
        <p:txBody>
          <a:bodyPr wrap="square" rtlCol="0">
            <a:spAutoFit/>
          </a:bodyPr>
          <a:lstStyle/>
          <a:p>
            <a:pPr algn="ctr"/>
            <a:r>
              <a:rPr lang="en-US" sz="3200" b="1" dirty="0">
                <a:solidFill>
                  <a:prstClr val="black"/>
                </a:solidFill>
                <a:latin typeface="Calibri"/>
              </a:rPr>
              <a:t>Funding streams</a:t>
            </a:r>
          </a:p>
          <a:p>
            <a:r>
              <a:rPr lang="en-US" sz="2600" dirty="0">
                <a:solidFill>
                  <a:prstClr val="black"/>
                </a:solidFill>
                <a:latin typeface="Calibri"/>
              </a:rPr>
              <a:t>Stream A: requested budgets between $7,000 - $100,000</a:t>
            </a:r>
          </a:p>
          <a:p>
            <a:r>
              <a:rPr lang="en-US" sz="2600" dirty="0">
                <a:solidFill>
                  <a:prstClr val="black"/>
                </a:solidFill>
                <a:latin typeface="Calibri"/>
              </a:rPr>
              <a:t>Stream B: requested budgets between $100,001 - $400,000*</a:t>
            </a:r>
          </a:p>
          <a:p>
            <a:pPr lvl="2"/>
            <a:endParaRPr lang="en-US" sz="800" dirty="0">
              <a:solidFill>
                <a:prstClr val="black"/>
              </a:solidFill>
              <a:latin typeface="Calibri"/>
            </a:endParaRPr>
          </a:p>
          <a:p>
            <a:pPr lvl="1"/>
            <a:r>
              <a:rPr lang="en-US" sz="2400" i="1" dirty="0">
                <a:solidFill>
                  <a:prstClr val="black"/>
                </a:solidFill>
                <a:latin typeface="Calibri"/>
              </a:rPr>
              <a:t>*</a:t>
            </a:r>
            <a:r>
              <a:rPr lang="en-US" sz="2400" dirty="0">
                <a:solidFill>
                  <a:prstClr val="black"/>
                </a:solidFill>
                <a:latin typeface="Calibri"/>
              </a:rPr>
              <a:t>At UofT:</a:t>
            </a:r>
          </a:p>
          <a:p>
            <a:pPr lvl="1"/>
            <a:r>
              <a:rPr lang="en-US" sz="2400" i="1" dirty="0">
                <a:solidFill>
                  <a:prstClr val="black"/>
                </a:solidFill>
                <a:latin typeface="Calibri"/>
              </a:rPr>
              <a:t>2019 Competition</a:t>
            </a:r>
          </a:p>
          <a:p>
            <a:pPr lvl="1"/>
            <a:r>
              <a:rPr lang="en-US" sz="2400" dirty="0">
                <a:solidFill>
                  <a:prstClr val="black"/>
                </a:solidFill>
                <a:latin typeface="Calibri"/>
              </a:rPr>
              <a:t>	70 stream A applications, 39 successful (56%) - 45.5% </a:t>
            </a:r>
            <a:r>
              <a:rPr lang="en-US" sz="2400" dirty="0" err="1">
                <a:solidFill>
                  <a:prstClr val="black"/>
                </a:solidFill>
                <a:latin typeface="Calibri"/>
              </a:rPr>
              <a:t>nat’l</a:t>
            </a:r>
            <a:endParaRPr lang="en-US" sz="2400" dirty="0">
              <a:solidFill>
                <a:prstClr val="black"/>
              </a:solidFill>
              <a:latin typeface="Calibri"/>
            </a:endParaRPr>
          </a:p>
          <a:p>
            <a:pPr lvl="1"/>
            <a:r>
              <a:rPr lang="en-US" sz="2400" dirty="0">
                <a:solidFill>
                  <a:prstClr val="black"/>
                </a:solidFill>
                <a:latin typeface="Calibri"/>
              </a:rPr>
              <a:t>	71 stream B applications, 39 successful (55%) – 37.2% </a:t>
            </a:r>
            <a:r>
              <a:rPr lang="en-US" sz="2400" dirty="0" err="1">
                <a:solidFill>
                  <a:prstClr val="black"/>
                </a:solidFill>
                <a:latin typeface="Calibri"/>
              </a:rPr>
              <a:t>nat’l</a:t>
            </a:r>
            <a:endParaRPr lang="en-US" sz="2400" dirty="0">
              <a:solidFill>
                <a:prstClr val="black"/>
              </a:solidFill>
              <a:latin typeface="Calibri"/>
            </a:endParaRPr>
          </a:p>
          <a:p>
            <a:pPr lvl="1"/>
            <a:r>
              <a:rPr lang="en-US" sz="2400" i="1" dirty="0">
                <a:solidFill>
                  <a:prstClr val="black"/>
                </a:solidFill>
                <a:latin typeface="Calibri"/>
              </a:rPr>
              <a:t>2020 Competition</a:t>
            </a:r>
          </a:p>
          <a:p>
            <a:pPr lvl="1"/>
            <a:r>
              <a:rPr lang="en-US" sz="2400" dirty="0">
                <a:solidFill>
                  <a:prstClr val="black"/>
                </a:solidFill>
                <a:latin typeface="Calibri"/>
              </a:rPr>
              <a:t>	53 stream A applications, 31 successful (58%)</a:t>
            </a:r>
          </a:p>
          <a:p>
            <a:pPr lvl="1"/>
            <a:r>
              <a:rPr lang="en-US" sz="2400" dirty="0">
                <a:solidFill>
                  <a:prstClr val="black"/>
                </a:solidFill>
                <a:latin typeface="Calibri"/>
              </a:rPr>
              <a:t>	66 stream B applications, 39 successful (59%)</a:t>
            </a:r>
          </a:p>
          <a:p>
            <a:pPr lvl="1"/>
            <a:r>
              <a:rPr lang="en-US" sz="2400" i="1" dirty="0">
                <a:solidFill>
                  <a:prstClr val="black"/>
                </a:solidFill>
                <a:latin typeface="Calibri"/>
              </a:rPr>
              <a:t>2021 competition</a:t>
            </a:r>
          </a:p>
          <a:p>
            <a:pPr lvl="1"/>
            <a:r>
              <a:rPr lang="en-US" sz="2400" dirty="0">
                <a:solidFill>
                  <a:prstClr val="black"/>
                </a:solidFill>
                <a:latin typeface="Calibri"/>
              </a:rPr>
              <a:t>	38 stream A applications, 30 successful (79%)</a:t>
            </a:r>
          </a:p>
          <a:p>
            <a:pPr lvl="1"/>
            <a:r>
              <a:rPr lang="en-US" sz="2400" dirty="0">
                <a:solidFill>
                  <a:prstClr val="black"/>
                </a:solidFill>
                <a:latin typeface="Calibri"/>
              </a:rPr>
              <a:t>	50 stream B applications, 27 successful (54%)</a:t>
            </a:r>
          </a:p>
        </p:txBody>
      </p:sp>
      <p:sp>
        <p:nvSpPr>
          <p:cNvPr id="3" name="TextBox 2"/>
          <p:cNvSpPr txBox="1"/>
          <p:nvPr/>
        </p:nvSpPr>
        <p:spPr>
          <a:xfrm>
            <a:off x="3196037" y="877670"/>
            <a:ext cx="5432642" cy="646331"/>
          </a:xfrm>
          <a:prstGeom prst="rect">
            <a:avLst/>
          </a:prstGeom>
          <a:noFill/>
        </p:spPr>
        <p:txBody>
          <a:bodyPr wrap="none" rtlCol="0">
            <a:spAutoFit/>
          </a:bodyPr>
          <a:lstStyle/>
          <a:p>
            <a:pPr algn="ctr"/>
            <a:r>
              <a:rPr lang="en-CA" sz="3600" b="1" dirty="0">
                <a:solidFill>
                  <a:srgbClr val="002060"/>
                </a:solidFill>
                <a:latin typeface="Calibri"/>
              </a:rPr>
              <a:t>Insight Grant in brief cont’d</a:t>
            </a:r>
          </a:p>
        </p:txBody>
      </p:sp>
    </p:spTree>
    <p:extLst>
      <p:ext uri="{BB962C8B-B14F-4D97-AF65-F5344CB8AC3E}">
        <p14:creationId xmlns:p14="http://schemas.microsoft.com/office/powerpoint/2010/main" val="316508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defRPr/>
            </a:pPr>
            <a:r>
              <a:rPr lang="en-CA" sz="1100" b="1" cap="small" dirty="0">
                <a:solidFill>
                  <a:prstClr val="white"/>
                </a:solidFill>
                <a:latin typeface="Constantia" pitchFamily="18" charset="0"/>
              </a:rPr>
              <a:t>Office of the Vice-President,</a:t>
            </a:r>
          </a:p>
          <a:p>
            <a:pPr algn="r">
              <a:defRPr/>
            </a:pP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nvGraphicFramePr>
        <p:xfrm>
          <a:off x="1600200" y="792480"/>
          <a:ext cx="8915400" cy="5913120"/>
        </p:xfrm>
        <a:graphic>
          <a:graphicData uri="http://schemas.openxmlformats.org/drawingml/2006/table">
            <a:tbl>
              <a:tblPr firstRow="1" bandRow="1">
                <a:tableStyleId>{5C22544A-7EE6-4342-B048-85BDC9FD1C3A}</a:tableStyleId>
              </a:tblPr>
              <a:tblGrid>
                <a:gridCol w="4446205">
                  <a:extLst>
                    <a:ext uri="{9D8B030D-6E8A-4147-A177-3AD203B41FA5}">
                      <a16:colId xmlns:a16="http://schemas.microsoft.com/office/drawing/2014/main" val="3085754243"/>
                    </a:ext>
                  </a:extLst>
                </a:gridCol>
                <a:gridCol w="4469195">
                  <a:extLst>
                    <a:ext uri="{9D8B030D-6E8A-4147-A177-3AD203B41FA5}">
                      <a16:colId xmlns:a16="http://schemas.microsoft.com/office/drawing/2014/main" val="3894942971"/>
                    </a:ext>
                  </a:extLst>
                </a:gridCol>
              </a:tblGrid>
              <a:tr h="370840">
                <a:tc>
                  <a:txBody>
                    <a:bodyPr/>
                    <a:lstStyle/>
                    <a:p>
                      <a:pPr algn="ctr"/>
                      <a:r>
                        <a:rPr lang="en-CA" sz="2000" dirty="0"/>
                        <a:t>IG</a:t>
                      </a:r>
                    </a:p>
                  </a:txBody>
                  <a:tcPr/>
                </a:tc>
                <a:tc>
                  <a:txBody>
                    <a:bodyPr/>
                    <a:lstStyle/>
                    <a:p>
                      <a:pPr algn="ctr"/>
                      <a:r>
                        <a:rPr lang="en-CA" sz="2000" dirty="0"/>
                        <a:t>IDG</a:t>
                      </a:r>
                    </a:p>
                  </a:txBody>
                  <a:tcPr/>
                </a:tc>
                <a:extLst>
                  <a:ext uri="{0D108BD9-81ED-4DB2-BD59-A6C34878D82A}">
                    <a16:rowId xmlns:a16="http://schemas.microsoft.com/office/drawing/2014/main" val="3781297641"/>
                  </a:ext>
                </a:extLst>
              </a:tr>
              <a:tr h="370840">
                <a:tc>
                  <a:txBody>
                    <a:bodyPr/>
                    <a:lstStyle/>
                    <a:p>
                      <a:r>
                        <a:rPr lang="en-CA" sz="2000" dirty="0"/>
                        <a:t>Potentially large-scale initiatives</a:t>
                      </a:r>
                      <a:r>
                        <a:rPr lang="en-CA" sz="2000" baseline="0" dirty="0"/>
                        <a:t> that are more aligned with past research contributions</a:t>
                      </a:r>
                      <a:endParaRPr lang="en-CA" sz="2000" dirty="0"/>
                    </a:p>
                  </a:txBody>
                  <a:tcPr/>
                </a:tc>
                <a:tc>
                  <a:txBody>
                    <a:bodyPr/>
                    <a:lstStyle/>
                    <a:p>
                      <a:r>
                        <a:rPr lang="en-CA" sz="2000" dirty="0"/>
                        <a:t>Short term</a:t>
                      </a:r>
                      <a:r>
                        <a:rPr lang="en-CA" sz="2000" baseline="0" dirty="0"/>
                        <a:t> projects, early stage research, clearly delimited</a:t>
                      </a:r>
                      <a:endParaRPr lang="en-CA" sz="2000" dirty="0"/>
                    </a:p>
                  </a:txBody>
                  <a:tcPr/>
                </a:tc>
                <a:extLst>
                  <a:ext uri="{0D108BD9-81ED-4DB2-BD59-A6C34878D82A}">
                    <a16:rowId xmlns:a16="http://schemas.microsoft.com/office/drawing/2014/main" val="3825290122"/>
                  </a:ext>
                </a:extLst>
              </a:tr>
              <a:tr h="370840">
                <a:tc>
                  <a:txBody>
                    <a:bodyPr/>
                    <a:lstStyle/>
                    <a:p>
                      <a:r>
                        <a:rPr lang="en-CA" sz="2000" dirty="0"/>
                        <a:t>Challenge = 40%, Feasibility = 20%, Capability = 40%</a:t>
                      </a:r>
                    </a:p>
                  </a:txBody>
                  <a:tcPr/>
                </a:tc>
                <a:tc>
                  <a:txBody>
                    <a:bodyPr/>
                    <a:lstStyle/>
                    <a:p>
                      <a:r>
                        <a:rPr lang="en-CA" sz="2000" dirty="0"/>
                        <a:t>Challenge</a:t>
                      </a:r>
                      <a:r>
                        <a:rPr lang="en-CA" sz="2000" baseline="0" dirty="0"/>
                        <a:t> = 50%, Feasibility = 20%, Capability = 30%</a:t>
                      </a:r>
                      <a:endParaRPr lang="en-CA" sz="2000" dirty="0"/>
                    </a:p>
                  </a:txBody>
                  <a:tcPr/>
                </a:tc>
                <a:extLst>
                  <a:ext uri="{0D108BD9-81ED-4DB2-BD59-A6C34878D82A}">
                    <a16:rowId xmlns:a16="http://schemas.microsoft.com/office/drawing/2014/main" val="3522253032"/>
                  </a:ext>
                </a:extLst>
              </a:tr>
              <a:tr h="370840">
                <a:tc>
                  <a:txBody>
                    <a:bodyPr/>
                    <a:lstStyle/>
                    <a:p>
                      <a:r>
                        <a:rPr lang="en-CA" sz="2000" dirty="0"/>
                        <a:t>2-5 years, $7000 - $400,000</a:t>
                      </a:r>
                    </a:p>
                  </a:txBody>
                  <a:tcPr/>
                </a:tc>
                <a:tc>
                  <a:txBody>
                    <a:bodyPr/>
                    <a:lstStyle/>
                    <a:p>
                      <a:r>
                        <a:rPr lang="en-CA" sz="2000" dirty="0"/>
                        <a:t>1-2 years, $7000</a:t>
                      </a:r>
                      <a:r>
                        <a:rPr lang="en-CA" sz="2000" baseline="0" dirty="0"/>
                        <a:t> - $75,000</a:t>
                      </a:r>
                      <a:endParaRPr lang="en-CA" sz="2000" dirty="0"/>
                    </a:p>
                  </a:txBody>
                  <a:tcPr/>
                </a:tc>
                <a:extLst>
                  <a:ext uri="{0D108BD9-81ED-4DB2-BD59-A6C34878D82A}">
                    <a16:rowId xmlns:a16="http://schemas.microsoft.com/office/drawing/2014/main" val="2297831944"/>
                  </a:ext>
                </a:extLst>
              </a:tr>
              <a:tr h="370840">
                <a:tc>
                  <a:txBody>
                    <a:bodyPr/>
                    <a:lstStyle/>
                    <a:p>
                      <a:r>
                        <a:rPr lang="en-CA" sz="2000" dirty="0"/>
                        <a:t>Int’l co-applicants not allowed</a:t>
                      </a:r>
                    </a:p>
                  </a:txBody>
                  <a:tcPr/>
                </a:tc>
                <a:tc>
                  <a:txBody>
                    <a:bodyPr/>
                    <a:lstStyle/>
                    <a:p>
                      <a:r>
                        <a:rPr lang="en-CA" sz="2000" dirty="0"/>
                        <a:t>Int’l co-applicants allowed</a:t>
                      </a:r>
                    </a:p>
                  </a:txBody>
                  <a:tcPr/>
                </a:tc>
                <a:extLst>
                  <a:ext uri="{0D108BD9-81ED-4DB2-BD59-A6C34878D82A}">
                    <a16:rowId xmlns:a16="http://schemas.microsoft.com/office/drawing/2014/main" val="2884088583"/>
                  </a:ext>
                </a:extLst>
              </a:tr>
              <a:tr h="370840">
                <a:tc>
                  <a:txBody>
                    <a:bodyPr/>
                    <a:lstStyle/>
                    <a:p>
                      <a:r>
                        <a:rPr lang="en-CA" sz="2000" dirty="0"/>
                        <a:t>No reserved funding envelope for Emerging or Established</a:t>
                      </a:r>
                      <a:r>
                        <a:rPr lang="en-CA" sz="2000" baseline="0" dirty="0"/>
                        <a:t> scholars</a:t>
                      </a:r>
                      <a:r>
                        <a:rPr lang="en-CA" sz="2000" dirty="0"/>
                        <a:t>, but Stream A has</a:t>
                      </a:r>
                      <a:r>
                        <a:rPr lang="en-CA" sz="2000" baseline="0" dirty="0"/>
                        <a:t> higher targeted success rate.</a:t>
                      </a:r>
                      <a:endParaRPr lang="en-CA" sz="2000" dirty="0"/>
                    </a:p>
                  </a:txBody>
                  <a:tcPr/>
                </a:tc>
                <a:tc>
                  <a:txBody>
                    <a:bodyPr/>
                    <a:lstStyle/>
                    <a:p>
                      <a:r>
                        <a:rPr lang="en-CA" sz="2000" dirty="0"/>
                        <a:t>50% of funding envelope</a:t>
                      </a:r>
                      <a:r>
                        <a:rPr lang="en-CA" sz="2000" baseline="0" dirty="0"/>
                        <a:t> reserved for Emerging scholars</a:t>
                      </a:r>
                      <a:endParaRPr lang="en-CA" sz="2000" dirty="0"/>
                    </a:p>
                  </a:txBody>
                  <a:tcPr/>
                </a:tc>
                <a:extLst>
                  <a:ext uri="{0D108BD9-81ED-4DB2-BD59-A6C34878D82A}">
                    <a16:rowId xmlns:a16="http://schemas.microsoft.com/office/drawing/2014/main" val="1184613475"/>
                  </a:ext>
                </a:extLst>
              </a:tr>
              <a:tr h="502920">
                <a:tc>
                  <a:txBody>
                    <a:bodyPr/>
                    <a:lstStyle/>
                    <a:p>
                      <a:r>
                        <a:rPr lang="en-CA" sz="2000" dirty="0"/>
                        <a:t>Applications assessed by both SSHRC</a:t>
                      </a:r>
                      <a:r>
                        <a:rPr lang="en-CA" sz="2000" baseline="0" dirty="0"/>
                        <a:t> IG adjudication committee members and external assessors</a:t>
                      </a:r>
                      <a:endParaRPr lang="en-CA" sz="2000" dirty="0"/>
                    </a:p>
                  </a:txBody>
                  <a:tcPr/>
                </a:tc>
                <a:tc>
                  <a:txBody>
                    <a:bodyPr/>
                    <a:lstStyle/>
                    <a:p>
                      <a:r>
                        <a:rPr lang="en-CA" sz="2000" dirty="0"/>
                        <a:t>Single-stage</a:t>
                      </a:r>
                      <a:r>
                        <a:rPr lang="en-CA" sz="2000" baseline="0" dirty="0"/>
                        <a:t> IDG adjudication committee review (no external assessors)</a:t>
                      </a:r>
                      <a:endParaRPr lang="en-CA" sz="2000" dirty="0"/>
                    </a:p>
                  </a:txBody>
                  <a:tcPr/>
                </a:tc>
                <a:extLst>
                  <a:ext uri="{0D108BD9-81ED-4DB2-BD59-A6C34878D82A}">
                    <a16:rowId xmlns:a16="http://schemas.microsoft.com/office/drawing/2014/main" val="576777704"/>
                  </a:ext>
                </a:extLst>
              </a:tr>
              <a:tr h="502920">
                <a:tc>
                  <a:txBody>
                    <a:bodyPr/>
                    <a:lstStyle/>
                    <a:p>
                      <a:r>
                        <a:rPr lang="en-CA" sz="2000" dirty="0"/>
                        <a:t>CV requirement for IG application: SSHRC CV (as part of the SSHRC application site)</a:t>
                      </a:r>
                    </a:p>
                  </a:txBody>
                  <a:tcPr/>
                </a:tc>
                <a:tc>
                  <a:txBody>
                    <a:bodyPr/>
                    <a:lstStyle/>
                    <a:p>
                      <a:r>
                        <a:rPr lang="en-CA" sz="2000" dirty="0"/>
                        <a:t>CV requirement for IDG application: Canadian</a:t>
                      </a:r>
                      <a:r>
                        <a:rPr lang="en-CA" sz="2000" baseline="0" dirty="0"/>
                        <a:t> Common CV</a:t>
                      </a:r>
                      <a:endParaRPr lang="en-CA" sz="2000" dirty="0"/>
                    </a:p>
                  </a:txBody>
                  <a:tcPr/>
                </a:tc>
                <a:extLst>
                  <a:ext uri="{0D108BD9-81ED-4DB2-BD59-A6C34878D82A}">
                    <a16:rowId xmlns:a16="http://schemas.microsoft.com/office/drawing/2014/main" val="4235608636"/>
                  </a:ext>
                </a:extLst>
              </a:tr>
            </a:tbl>
          </a:graphicData>
        </a:graphic>
      </p:graphicFrame>
    </p:spTree>
    <p:extLst>
      <p:ext uri="{BB962C8B-B14F-4D97-AF65-F5344CB8AC3E}">
        <p14:creationId xmlns:p14="http://schemas.microsoft.com/office/powerpoint/2010/main" val="442001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88705" y="1295400"/>
            <a:ext cx="9014589" cy="5509200"/>
          </a:xfrm>
          <a:prstGeom prst="rect">
            <a:avLst/>
          </a:prstGeom>
          <a:noFill/>
        </p:spPr>
        <p:txBody>
          <a:bodyPr wrap="square" rtlCol="0">
            <a:spAutoFit/>
          </a:bodyPr>
          <a:lstStyle/>
          <a:p>
            <a:pPr marL="342900" indent="-342900">
              <a:buFont typeface="Arial" pitchFamily="34" charset="0"/>
              <a:buChar char="•"/>
            </a:pPr>
            <a:r>
              <a:rPr lang="en-US" sz="1600" dirty="0">
                <a:solidFill>
                  <a:prstClr val="black"/>
                </a:solidFill>
                <a:latin typeface="Calibri"/>
              </a:rPr>
              <a:t>Eligibility to be the Applicant (SSHRC) – must have a formal affiliation with SSHRC-eligible Canadian postsecondary institution (primary affiliation cannot be with a non-Canadian postsecondary institution)</a:t>
            </a:r>
          </a:p>
          <a:p>
            <a:pPr marL="342900" indent="-342900">
              <a:buFont typeface="Arial" pitchFamily="34" charset="0"/>
              <a:buChar char="•"/>
            </a:pPr>
            <a:r>
              <a:rPr lang="en-US" sz="1600" dirty="0">
                <a:solidFill>
                  <a:prstClr val="black"/>
                </a:solidFill>
                <a:latin typeface="Calibri"/>
                <a:hlinkClick r:id="rId4"/>
              </a:rPr>
              <a:t>Eligibility to be PI (UofT)</a:t>
            </a:r>
            <a:endParaRPr lang="en-US" sz="1600" dirty="0">
              <a:solidFill>
                <a:prstClr val="black"/>
              </a:solidFill>
              <a:latin typeface="Calibri"/>
            </a:endParaRPr>
          </a:p>
          <a:p>
            <a:pPr marL="800100" lvl="1" indent="-342900">
              <a:buFont typeface="Arial" pitchFamily="34" charset="0"/>
              <a:buChar char="•"/>
            </a:pPr>
            <a:r>
              <a:rPr lang="en-US" sz="1600" dirty="0">
                <a:solidFill>
                  <a:prstClr val="black"/>
                </a:solidFill>
                <a:latin typeface="Calibri"/>
              </a:rPr>
              <a:t>Faculty</a:t>
            </a:r>
          </a:p>
          <a:p>
            <a:pPr marL="1257300" lvl="2" indent="-342900">
              <a:buFont typeface="Arial" pitchFamily="34" charset="0"/>
              <a:buChar char="•"/>
            </a:pPr>
            <a:r>
              <a:rPr lang="en-US" sz="1600" dirty="0">
                <a:solidFill>
                  <a:prstClr val="black"/>
                </a:solidFill>
                <a:latin typeface="Calibri"/>
                <a:hlinkClick r:id="rId5"/>
              </a:rPr>
              <a:t>My Research Applications (MRA)</a:t>
            </a:r>
            <a:endParaRPr lang="en-US" sz="1600" dirty="0">
              <a:solidFill>
                <a:prstClr val="black"/>
              </a:solidFill>
              <a:latin typeface="Calibri"/>
            </a:endParaRPr>
          </a:p>
          <a:p>
            <a:pPr marL="1257300" lvl="2" indent="-342900">
              <a:buFont typeface="Arial" pitchFamily="34" charset="0"/>
              <a:buChar char="•"/>
            </a:pPr>
            <a:r>
              <a:rPr lang="en-US" sz="1600" dirty="0">
                <a:solidFill>
                  <a:prstClr val="black"/>
                </a:solidFill>
                <a:latin typeface="Calibri"/>
              </a:rPr>
              <a:t>Access to MRA for Status Only or Retired/Emeritus</a:t>
            </a:r>
          </a:p>
          <a:p>
            <a:pPr marL="1257300" lvl="2" indent="-342900">
              <a:buFont typeface="Arial" pitchFamily="34" charset="0"/>
              <a:buChar char="•"/>
            </a:pPr>
            <a:r>
              <a:rPr lang="en-US" sz="1600" dirty="0">
                <a:solidFill>
                  <a:prstClr val="black"/>
                </a:solidFill>
                <a:latin typeface="Calibri"/>
              </a:rPr>
              <a:t>Exceptional cases (Teaching Stream, Librarians 3 or 4) – </a:t>
            </a:r>
            <a:r>
              <a:rPr lang="en-US" sz="1600" b="1" i="1" dirty="0">
                <a:solidFill>
                  <a:prstClr val="black"/>
                </a:solidFill>
                <a:latin typeface="Calibri"/>
              </a:rPr>
              <a:t>NOTE</a:t>
            </a:r>
            <a:r>
              <a:rPr lang="en-US" sz="1600" dirty="0">
                <a:solidFill>
                  <a:prstClr val="black"/>
                </a:solidFill>
                <a:latin typeface="Calibri"/>
              </a:rPr>
              <a:t> that as of Aug 4, 2022, Teaching Stream faculty members and Librarian 3 and 4 will be given the PI role in MRA (so all approvals will be done through MRA) – the </a:t>
            </a:r>
            <a:r>
              <a:rPr lang="en-US" sz="1600" dirty="0" err="1">
                <a:solidFill>
                  <a:prstClr val="black"/>
                </a:solidFill>
                <a:latin typeface="Calibri"/>
              </a:rPr>
              <a:t>UofT</a:t>
            </a:r>
            <a:r>
              <a:rPr lang="en-US" sz="1600" dirty="0">
                <a:solidFill>
                  <a:prstClr val="black"/>
                </a:solidFill>
                <a:latin typeface="Calibri"/>
              </a:rPr>
              <a:t> “Eligibility to be PI” guidelines will be updated by that time</a:t>
            </a:r>
          </a:p>
          <a:p>
            <a:pPr lvl="2"/>
            <a:endParaRPr lang="en-US" sz="800" dirty="0">
              <a:solidFill>
                <a:prstClr val="black"/>
              </a:solidFill>
              <a:latin typeface="Calibri"/>
            </a:endParaRPr>
          </a:p>
          <a:p>
            <a:pPr marL="800100" lvl="1" indent="-342900">
              <a:buFont typeface="Arial" pitchFamily="34" charset="0"/>
              <a:buChar char="•"/>
            </a:pPr>
            <a:r>
              <a:rPr lang="en-US" sz="1600" dirty="0">
                <a:solidFill>
                  <a:prstClr val="black"/>
                </a:solidFill>
                <a:latin typeface="Calibri"/>
              </a:rPr>
              <a:t>Postdoctoral fellows and PhD candidates in final year</a:t>
            </a:r>
          </a:p>
          <a:p>
            <a:pPr marL="1257300" lvl="2" indent="-342900">
              <a:buFont typeface="Arial" pitchFamily="34" charset="0"/>
              <a:buChar char="•"/>
            </a:pPr>
            <a:r>
              <a:rPr lang="en-US" sz="1600" dirty="0">
                <a:solidFill>
                  <a:prstClr val="black"/>
                </a:solidFill>
                <a:latin typeface="Calibri"/>
              </a:rPr>
              <a:t>Apply directly to SSHRC (see “Administering Organization” section of </a:t>
            </a:r>
            <a:r>
              <a:rPr lang="en-US" sz="1600" dirty="0">
                <a:solidFill>
                  <a:prstClr val="black"/>
                </a:solidFill>
                <a:latin typeface="Calibri"/>
                <a:hlinkClick r:id="rId6"/>
              </a:rPr>
              <a:t>IG application instructions </a:t>
            </a:r>
            <a:r>
              <a:rPr lang="en-US" sz="1600" dirty="0">
                <a:solidFill>
                  <a:prstClr val="black"/>
                </a:solidFill>
                <a:latin typeface="Calibri"/>
              </a:rPr>
              <a:t>for more)</a:t>
            </a:r>
          </a:p>
          <a:p>
            <a:pPr marL="1257300" lvl="2" indent="-342900">
              <a:buFont typeface="Arial" pitchFamily="34" charset="0"/>
              <a:buChar char="•"/>
            </a:pPr>
            <a:r>
              <a:rPr lang="en-US" sz="1600" dirty="0">
                <a:solidFill>
                  <a:prstClr val="black"/>
                </a:solidFill>
                <a:latin typeface="Calibri"/>
              </a:rPr>
              <a:t>Must hold appropriate affiliation within 5 months of the start date of the grant (i.e., by Sept. 1, 2023) ***</a:t>
            </a:r>
          </a:p>
          <a:p>
            <a:pPr marL="1257300" lvl="2" indent="-342900">
              <a:buFont typeface="Arial" pitchFamily="34" charset="0"/>
              <a:buChar char="•"/>
            </a:pPr>
            <a:endParaRPr lang="en-US" sz="800" dirty="0">
              <a:solidFill>
                <a:prstClr val="black"/>
              </a:solidFill>
              <a:latin typeface="Calibri"/>
            </a:endParaRPr>
          </a:p>
          <a:p>
            <a:pPr marL="342900" indent="-342900">
              <a:buFont typeface="Arial" pitchFamily="34" charset="0"/>
              <a:buChar char="•"/>
            </a:pPr>
            <a:r>
              <a:rPr lang="en-US" sz="1600" dirty="0">
                <a:solidFill>
                  <a:prstClr val="black"/>
                </a:solidFill>
                <a:latin typeface="Calibri"/>
              </a:rPr>
              <a:t>Co-applicant – same eligibility rules as the Applicant</a:t>
            </a:r>
          </a:p>
          <a:p>
            <a:pPr marL="342900" indent="-342900">
              <a:buFont typeface="Arial" pitchFamily="34" charset="0"/>
              <a:buChar char="•"/>
            </a:pPr>
            <a:r>
              <a:rPr lang="en-US" sz="1600" dirty="0">
                <a:solidFill>
                  <a:prstClr val="black"/>
                </a:solidFill>
                <a:latin typeface="Calibri"/>
              </a:rPr>
              <a:t>Collaborator – no required affiliation (IG funds cannot be used for Collab research costs)</a:t>
            </a:r>
          </a:p>
          <a:p>
            <a:r>
              <a:rPr lang="en-US" sz="1200" b="1" dirty="0">
                <a:solidFill>
                  <a:prstClr val="black"/>
                </a:solidFill>
                <a:latin typeface="Calibri"/>
              </a:rPr>
              <a:t>***NOTE: at </a:t>
            </a:r>
            <a:r>
              <a:rPr lang="en-US" sz="1200" b="1" dirty="0" err="1">
                <a:solidFill>
                  <a:prstClr val="black"/>
                </a:solidFill>
                <a:latin typeface="Calibri"/>
              </a:rPr>
              <a:t>UofT</a:t>
            </a:r>
            <a:r>
              <a:rPr lang="en-US" sz="1200" b="1" dirty="0">
                <a:solidFill>
                  <a:prstClr val="black"/>
                </a:solidFill>
                <a:latin typeface="Calibri"/>
              </a:rPr>
              <a:t>, the “appropriate affiliation” would be one that is eligible to be PI on a grant (as per “Eligibility to be PI (</a:t>
            </a:r>
            <a:r>
              <a:rPr lang="en-US" sz="1200" b="1" dirty="0" err="1">
                <a:solidFill>
                  <a:prstClr val="black"/>
                </a:solidFill>
                <a:latin typeface="Calibri"/>
              </a:rPr>
              <a:t>UofT</a:t>
            </a:r>
            <a:r>
              <a:rPr lang="en-US" sz="1200" b="1" dirty="0">
                <a:solidFill>
                  <a:prstClr val="black"/>
                </a:solidFill>
                <a:latin typeface="Calibri"/>
              </a:rPr>
              <a:t>)” guidelines/link referred to above). If you are a Postdoc or PhD student who is thinking of applying for the IG, please contact Mark Bold at Research Services (</a:t>
            </a:r>
            <a:r>
              <a:rPr lang="en-US" sz="1200" b="1" dirty="0">
                <a:solidFill>
                  <a:prstClr val="black"/>
                </a:solidFill>
                <a:latin typeface="Calibri"/>
                <a:hlinkClick r:id="rId7"/>
              </a:rPr>
              <a:t>mark.bold@utoronto.ca</a:t>
            </a:r>
            <a:r>
              <a:rPr lang="en-US" sz="1200" b="1" dirty="0">
                <a:solidFill>
                  <a:prstClr val="black"/>
                </a:solidFill>
                <a:latin typeface="Calibri"/>
              </a:rPr>
              <a:t>) well before the IG deadline and before you start the application in order to clarify what this means in relation to your eligibility to hold the grant at </a:t>
            </a:r>
            <a:r>
              <a:rPr lang="en-US" sz="1200" b="1" dirty="0" err="1">
                <a:solidFill>
                  <a:prstClr val="black"/>
                </a:solidFill>
                <a:latin typeface="Calibri"/>
              </a:rPr>
              <a:t>UofT</a:t>
            </a:r>
            <a:r>
              <a:rPr lang="en-US" sz="1200" b="1" dirty="0">
                <a:solidFill>
                  <a:prstClr val="black"/>
                </a:solidFill>
                <a:latin typeface="Calibri"/>
              </a:rPr>
              <a:t> as the PI.</a:t>
            </a:r>
            <a:endParaRPr lang="en-US" sz="1200" dirty="0">
              <a:solidFill>
                <a:prstClr val="black"/>
              </a:solidFill>
              <a:latin typeface="Calibri"/>
            </a:endParaRPr>
          </a:p>
        </p:txBody>
      </p:sp>
      <p:sp>
        <p:nvSpPr>
          <p:cNvPr id="3" name="TextBox 2"/>
          <p:cNvSpPr txBox="1"/>
          <p:nvPr/>
        </p:nvSpPr>
        <p:spPr>
          <a:xfrm>
            <a:off x="5126825" y="685801"/>
            <a:ext cx="1938351" cy="646331"/>
          </a:xfrm>
          <a:prstGeom prst="rect">
            <a:avLst/>
          </a:prstGeom>
          <a:noFill/>
        </p:spPr>
        <p:txBody>
          <a:bodyPr wrap="none" rtlCol="0">
            <a:spAutoFit/>
          </a:bodyPr>
          <a:lstStyle/>
          <a:p>
            <a:r>
              <a:rPr lang="en-CA" sz="3600" b="1" dirty="0">
                <a:solidFill>
                  <a:srgbClr val="002060"/>
                </a:solidFill>
                <a:latin typeface="Calibri"/>
              </a:rPr>
              <a:t>Eligibility</a:t>
            </a:r>
          </a:p>
        </p:txBody>
      </p:sp>
    </p:spTree>
    <p:extLst>
      <p:ext uri="{BB962C8B-B14F-4D97-AF65-F5344CB8AC3E}">
        <p14:creationId xmlns:p14="http://schemas.microsoft.com/office/powerpoint/2010/main" val="4053885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41982" y="838201"/>
            <a:ext cx="8938389" cy="5632311"/>
          </a:xfrm>
          <a:prstGeom prst="rect">
            <a:avLst/>
          </a:prstGeom>
          <a:noFill/>
        </p:spPr>
        <p:txBody>
          <a:bodyPr wrap="square" rtlCol="0">
            <a:spAutoFit/>
          </a:bodyPr>
          <a:lstStyle/>
          <a:p>
            <a:endParaRPr lang="en-US" sz="3000" dirty="0">
              <a:solidFill>
                <a:prstClr val="black"/>
              </a:solidFill>
              <a:latin typeface="Calibri"/>
            </a:endParaRPr>
          </a:p>
          <a:p>
            <a:pPr marL="457200" indent="-457200">
              <a:buFont typeface="Arial" panose="020B0604020202020204" pitchFamily="34" charset="0"/>
              <a:buChar char="•"/>
              <a:defRPr/>
            </a:pPr>
            <a:r>
              <a:rPr lang="en-CA" sz="3000" dirty="0">
                <a:solidFill>
                  <a:prstClr val="black"/>
                </a:solidFill>
                <a:latin typeface="Calibri"/>
              </a:rPr>
              <a:t>If you applied (as main applicant) for the 2022 IDG and were </a:t>
            </a:r>
            <a:r>
              <a:rPr lang="en-CA" sz="3000" i="1" dirty="0">
                <a:solidFill>
                  <a:prstClr val="black"/>
                </a:solidFill>
                <a:latin typeface="Calibri"/>
              </a:rPr>
              <a:t>unsuccessful</a:t>
            </a:r>
            <a:r>
              <a:rPr lang="en-CA" sz="3000" dirty="0">
                <a:solidFill>
                  <a:prstClr val="black"/>
                </a:solidFill>
                <a:latin typeface="Calibri"/>
              </a:rPr>
              <a:t>, then you may apply for the 2022 IG (but not if your 2022 IDG was successful).  </a:t>
            </a:r>
          </a:p>
          <a:p>
            <a:pPr marL="457200" indent="-457200">
              <a:buFont typeface="Arial" panose="020B0604020202020204" pitchFamily="34" charset="0"/>
              <a:buChar char="•"/>
              <a:defRPr/>
            </a:pPr>
            <a:r>
              <a:rPr lang="en-CA" sz="3000" dirty="0">
                <a:solidFill>
                  <a:prstClr val="black"/>
                </a:solidFill>
                <a:latin typeface="Calibri"/>
              </a:rPr>
              <a:t>If you apply for the IG in Oct 2022, then you can also apply for IDG in Feb 2023, but objectives must be significantly different. </a:t>
            </a:r>
          </a:p>
          <a:p>
            <a:pPr marL="457200" indent="-457200">
              <a:buFont typeface="Arial" panose="020B0604020202020204" pitchFamily="34" charset="0"/>
              <a:buChar char="•"/>
            </a:pPr>
            <a:r>
              <a:rPr lang="en-US" sz="3000" dirty="0">
                <a:solidFill>
                  <a:prstClr val="black"/>
                </a:solidFill>
                <a:latin typeface="Calibri"/>
              </a:rPr>
              <a:t>Current IG holders: Can submit if you currently hold an IG award, but only if in final year (that is, the year in which you received your final grant instalment (usually the year before your final automatic extension year))</a:t>
            </a:r>
          </a:p>
        </p:txBody>
      </p:sp>
      <p:sp>
        <p:nvSpPr>
          <p:cNvPr id="7" name="TextBox 6"/>
          <p:cNvSpPr txBox="1"/>
          <p:nvPr/>
        </p:nvSpPr>
        <p:spPr>
          <a:xfrm>
            <a:off x="4493072" y="685801"/>
            <a:ext cx="3236207" cy="646331"/>
          </a:xfrm>
          <a:prstGeom prst="rect">
            <a:avLst/>
          </a:prstGeom>
          <a:noFill/>
        </p:spPr>
        <p:txBody>
          <a:bodyPr wrap="none" rtlCol="0">
            <a:spAutoFit/>
          </a:bodyPr>
          <a:lstStyle/>
          <a:p>
            <a:r>
              <a:rPr lang="en-CA" sz="3600" b="1" dirty="0">
                <a:solidFill>
                  <a:srgbClr val="002060"/>
                </a:solidFill>
                <a:latin typeface="Calibri"/>
              </a:rPr>
              <a:t>Eligibility cont’d</a:t>
            </a:r>
          </a:p>
        </p:txBody>
      </p:sp>
    </p:spTree>
    <p:extLst>
      <p:ext uri="{BB962C8B-B14F-4D97-AF65-F5344CB8AC3E}">
        <p14:creationId xmlns:p14="http://schemas.microsoft.com/office/powerpoint/2010/main" val="364120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26806" y="1143000"/>
            <a:ext cx="8938389" cy="6093976"/>
          </a:xfrm>
          <a:prstGeom prst="rect">
            <a:avLst/>
          </a:prstGeom>
          <a:noFill/>
        </p:spPr>
        <p:txBody>
          <a:bodyPr wrap="square" rtlCol="0">
            <a:spAutoFit/>
          </a:bodyPr>
          <a:lstStyle/>
          <a:p>
            <a:pPr marL="342900" indent="-342900">
              <a:buFont typeface="Arial" pitchFamily="34" charset="0"/>
              <a:buChar char="•"/>
            </a:pPr>
            <a:r>
              <a:rPr lang="en-US" sz="2000" dirty="0">
                <a:solidFill>
                  <a:prstClr val="black"/>
                </a:solidFill>
                <a:latin typeface="Calibri"/>
                <a:hlinkClick r:id="rId4"/>
              </a:rPr>
              <a:t>Subject matter</a:t>
            </a:r>
            <a:r>
              <a:rPr lang="en-US" sz="2000" dirty="0">
                <a:solidFill>
                  <a:prstClr val="black"/>
                </a:solidFill>
                <a:latin typeface="Calibri"/>
              </a:rPr>
              <a:t> – Applications must meet two criteria:</a:t>
            </a:r>
          </a:p>
          <a:p>
            <a:endParaRPr lang="en-US" sz="800" dirty="0">
              <a:solidFill>
                <a:prstClr val="black"/>
              </a:solidFill>
              <a:latin typeface="Calibri"/>
            </a:endParaRPr>
          </a:p>
          <a:p>
            <a:pPr marL="800100" lvl="1" indent="-342900">
              <a:buFont typeface="+mj-lt"/>
              <a:buAutoNum type="arabicPeriod"/>
            </a:pPr>
            <a:r>
              <a:rPr lang="en-US" sz="2000" dirty="0">
                <a:solidFill>
                  <a:srgbClr val="000000"/>
                </a:solidFill>
                <a:latin typeface="Calibri"/>
              </a:rPr>
              <a:t>The proposed research or related activities must be primarily in the social sciences and humanities (i.e., aligned with SSHRC's </a:t>
            </a:r>
            <a:r>
              <a:rPr lang="en-US" sz="2000" dirty="0">
                <a:solidFill>
                  <a:srgbClr val="295376"/>
                </a:solidFill>
                <a:latin typeface="Calibri"/>
                <a:hlinkClick r:id="rId5">
                  <a:extLst>
                    <a:ext uri="{A12FA001-AC4F-418D-AE19-62706E023703}">
                      <ahyp:hlinkClr xmlns:ahyp="http://schemas.microsoft.com/office/drawing/2018/hyperlinkcolor" val="tx"/>
                    </a:ext>
                  </a:extLst>
                </a:hlinkClick>
              </a:rPr>
              <a:t>legislated mandate</a:t>
            </a:r>
            <a:r>
              <a:rPr lang="en-US" sz="2000" dirty="0">
                <a:solidFill>
                  <a:srgbClr val="000000"/>
                </a:solidFill>
                <a:latin typeface="Calibri"/>
              </a:rPr>
              <a:t>).</a:t>
            </a:r>
          </a:p>
          <a:p>
            <a:pPr marL="800100" lvl="1" indent="-342900">
              <a:buFont typeface="+mj-lt"/>
              <a:buAutoNum type="arabicPeriod"/>
            </a:pPr>
            <a:r>
              <a:rPr lang="en-US" sz="2000" dirty="0">
                <a:solidFill>
                  <a:srgbClr val="000000"/>
                </a:solidFill>
                <a:latin typeface="Calibri"/>
              </a:rPr>
              <a:t>The intended outcome of the research must primarily be to add to our understanding and knowledge of individuals, groups and societies—what we think, how we live, and how we interact with each other and the world around us.</a:t>
            </a:r>
          </a:p>
          <a:p>
            <a:endParaRPr lang="en-US" sz="800" dirty="0">
              <a:solidFill>
                <a:prstClr val="black"/>
              </a:solidFill>
              <a:latin typeface="Calibri"/>
            </a:endParaRPr>
          </a:p>
          <a:p>
            <a:pPr marL="1257300" lvl="2" indent="-342900">
              <a:buFont typeface="Arial" pitchFamily="34" charset="0"/>
              <a:buChar char="•"/>
            </a:pPr>
            <a:r>
              <a:rPr lang="en-US" sz="2000" dirty="0">
                <a:solidFill>
                  <a:prstClr val="black"/>
                </a:solidFill>
                <a:latin typeface="Calibri"/>
              </a:rPr>
              <a:t>If your application is Health- or Psychology-related – check </a:t>
            </a:r>
            <a:r>
              <a:rPr lang="en-US" sz="2000" dirty="0">
                <a:solidFill>
                  <a:prstClr val="black"/>
                </a:solidFill>
                <a:latin typeface="Calibri"/>
                <a:hlinkClick r:id="rId6"/>
              </a:rPr>
              <a:t>guidelines</a:t>
            </a:r>
            <a:r>
              <a:rPr lang="en-US" sz="2000" dirty="0">
                <a:solidFill>
                  <a:prstClr val="black"/>
                </a:solidFill>
                <a:latin typeface="Calibri"/>
              </a:rPr>
              <a:t>, </a:t>
            </a:r>
            <a:r>
              <a:rPr lang="en-US" sz="2000" b="1" dirty="0">
                <a:solidFill>
                  <a:prstClr val="black"/>
                </a:solidFill>
                <a:latin typeface="Calibri"/>
              </a:rPr>
              <a:t>but most importantly </a:t>
            </a:r>
            <a:r>
              <a:rPr lang="en-US" sz="2000" dirty="0">
                <a:solidFill>
                  <a:prstClr val="black"/>
                </a:solidFill>
                <a:latin typeface="Calibri"/>
              </a:rPr>
              <a:t>speak to SSHRC IG program staff (</a:t>
            </a:r>
            <a:r>
              <a:rPr lang="en-US" sz="2000" dirty="0">
                <a:solidFill>
                  <a:prstClr val="black"/>
                </a:solidFill>
                <a:latin typeface="Calibri"/>
                <a:hlinkClick r:id="rId7"/>
              </a:rPr>
              <a:t>insightgrants@sshrc-crsh.gc.ca</a:t>
            </a:r>
            <a:r>
              <a:rPr lang="en-US" sz="2000" dirty="0">
                <a:solidFill>
                  <a:prstClr val="black"/>
                </a:solidFill>
                <a:latin typeface="Calibri"/>
              </a:rPr>
              <a:t>) </a:t>
            </a:r>
          </a:p>
          <a:p>
            <a:pPr marL="1257300" lvl="2" indent="-342900">
              <a:buFont typeface="Arial" pitchFamily="34" charset="0"/>
              <a:buChar char="•"/>
            </a:pPr>
            <a:r>
              <a:rPr lang="en-US" sz="2000" dirty="0">
                <a:solidFill>
                  <a:srgbClr val="333333"/>
                </a:solidFill>
                <a:latin typeface="Calibri"/>
              </a:rPr>
              <a:t>Projects whose primary objective is curriculum development, program evaluation, preparation of teaching materials, organization of a conference or workshop, digitization of a collection, or creation of a database are not eligible for funding </a:t>
            </a:r>
          </a:p>
          <a:p>
            <a:pPr marL="800100" lvl="1" indent="-342900">
              <a:buFont typeface="Arial" pitchFamily="34" charset="0"/>
              <a:buChar char="•"/>
            </a:pPr>
            <a:endParaRPr lang="en-US" sz="800" dirty="0">
              <a:solidFill>
                <a:srgbClr val="333333"/>
              </a:solidFill>
              <a:latin typeface="Calibri"/>
            </a:endParaRPr>
          </a:p>
          <a:p>
            <a:pPr marL="342900" indent="-342900">
              <a:buFont typeface="Arial" pitchFamily="34" charset="0"/>
              <a:buChar char="•"/>
            </a:pPr>
            <a:r>
              <a:rPr lang="en-US" sz="2000" dirty="0">
                <a:solidFill>
                  <a:prstClr val="black"/>
                </a:solidFill>
                <a:latin typeface="Calibri"/>
                <a:hlinkClick r:id="rId8"/>
              </a:rPr>
              <a:t>Joint initiatives</a:t>
            </a:r>
            <a:endParaRPr lang="en-US" sz="2000" dirty="0">
              <a:solidFill>
                <a:prstClr val="black"/>
              </a:solidFill>
              <a:latin typeface="Calibri"/>
            </a:endParaRPr>
          </a:p>
          <a:p>
            <a:pPr marL="800100" lvl="1" indent="-342900">
              <a:buFont typeface="Arial" pitchFamily="34" charset="0"/>
              <a:buChar char="•"/>
            </a:pPr>
            <a:r>
              <a:rPr lang="en-US" sz="2000" dirty="0">
                <a:solidFill>
                  <a:prstClr val="black"/>
                </a:solidFill>
                <a:latin typeface="Calibri"/>
              </a:rPr>
              <a:t>Sport Participation Research Initiative (SPRI)</a:t>
            </a:r>
          </a:p>
          <a:p>
            <a:pPr marL="800100" lvl="1" indent="-342900">
              <a:buFont typeface="Arial" pitchFamily="34" charset="0"/>
              <a:buChar char="•"/>
            </a:pPr>
            <a:r>
              <a:rPr lang="en-US" sz="2000" dirty="0">
                <a:solidFill>
                  <a:prstClr val="black"/>
                </a:solidFill>
                <a:latin typeface="Calibri"/>
              </a:rPr>
              <a:t>Department of National </a:t>
            </a:r>
            <a:r>
              <a:rPr lang="en-US" sz="2000" dirty="0" err="1">
                <a:solidFill>
                  <a:prstClr val="black"/>
                </a:solidFill>
                <a:latin typeface="Calibri"/>
              </a:rPr>
              <a:t>Defence</a:t>
            </a:r>
            <a:r>
              <a:rPr lang="en-US" sz="2000" dirty="0">
                <a:solidFill>
                  <a:prstClr val="black"/>
                </a:solidFill>
                <a:latin typeface="Calibri"/>
              </a:rPr>
              <a:t> (DNDRI)</a:t>
            </a:r>
          </a:p>
          <a:p>
            <a:pPr marL="342900" indent="-342900">
              <a:buFont typeface="Arial" pitchFamily="34" charset="0"/>
              <a:buChar char="•"/>
            </a:pPr>
            <a:endParaRPr lang="en-US" sz="2600" dirty="0">
              <a:solidFill>
                <a:prstClr val="black"/>
              </a:solidFill>
              <a:latin typeface="Calibri"/>
            </a:endParaRPr>
          </a:p>
        </p:txBody>
      </p:sp>
      <p:sp>
        <p:nvSpPr>
          <p:cNvPr id="3" name="TextBox 2"/>
          <p:cNvSpPr txBox="1"/>
          <p:nvPr/>
        </p:nvSpPr>
        <p:spPr>
          <a:xfrm>
            <a:off x="4495800" y="685801"/>
            <a:ext cx="2892780" cy="584775"/>
          </a:xfrm>
          <a:prstGeom prst="rect">
            <a:avLst/>
          </a:prstGeom>
          <a:noFill/>
        </p:spPr>
        <p:txBody>
          <a:bodyPr wrap="none" rtlCol="0">
            <a:spAutoFit/>
          </a:bodyPr>
          <a:lstStyle/>
          <a:p>
            <a:r>
              <a:rPr lang="en-CA" sz="3200" b="1" dirty="0">
                <a:solidFill>
                  <a:srgbClr val="002060"/>
                </a:solidFill>
                <a:latin typeface="Calibri"/>
              </a:rPr>
              <a:t>Eligibility cont’d</a:t>
            </a:r>
          </a:p>
        </p:txBody>
      </p:sp>
    </p:spTree>
    <p:extLst>
      <p:ext uri="{BB962C8B-B14F-4D97-AF65-F5344CB8AC3E}">
        <p14:creationId xmlns:p14="http://schemas.microsoft.com/office/powerpoint/2010/main" val="3105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6969" y="1068913"/>
            <a:ext cx="8938389" cy="5909310"/>
          </a:xfrm>
          <a:prstGeom prst="rect">
            <a:avLst/>
          </a:prstGeom>
          <a:noFill/>
        </p:spPr>
        <p:txBody>
          <a:bodyPr wrap="square" rtlCol="0">
            <a:spAutoFit/>
          </a:bodyPr>
          <a:lstStyle/>
          <a:p>
            <a:pPr marL="342900" indent="-342900">
              <a:buFont typeface="Arial" pitchFamily="34" charset="0"/>
              <a:buChar char="•"/>
            </a:pPr>
            <a:r>
              <a:rPr lang="en-US" dirty="0">
                <a:solidFill>
                  <a:prstClr val="black"/>
                </a:solidFill>
                <a:latin typeface="Calibri"/>
              </a:rPr>
              <a:t>Applicants select their </a:t>
            </a:r>
            <a:r>
              <a:rPr lang="en-US" b="1" dirty="0">
                <a:solidFill>
                  <a:prstClr val="black"/>
                </a:solidFill>
                <a:latin typeface="Calibri"/>
              </a:rPr>
              <a:t>preferred adjudication committee </a:t>
            </a:r>
            <a:r>
              <a:rPr lang="en-US" dirty="0">
                <a:solidFill>
                  <a:prstClr val="black"/>
                </a:solidFill>
                <a:latin typeface="Calibri"/>
              </a:rPr>
              <a:t>(choose the committee that is most appropriate based on subject/discipline) – see </a:t>
            </a:r>
            <a:r>
              <a:rPr lang="en-US" dirty="0">
                <a:solidFill>
                  <a:prstClr val="black"/>
                </a:solidFill>
                <a:latin typeface="Calibri"/>
                <a:hlinkClick r:id="rId4"/>
              </a:rPr>
              <a:t>here</a:t>
            </a:r>
            <a:r>
              <a:rPr lang="en-US" dirty="0">
                <a:solidFill>
                  <a:prstClr val="black"/>
                </a:solidFill>
                <a:latin typeface="Calibri"/>
              </a:rPr>
              <a:t> for past adjudication committees</a:t>
            </a:r>
          </a:p>
          <a:p>
            <a:pPr marL="342900" indent="-342900">
              <a:buFont typeface="Arial" pitchFamily="34" charset="0"/>
              <a:buChar char="•"/>
            </a:pPr>
            <a:r>
              <a:rPr lang="en-US" b="1" dirty="0">
                <a:solidFill>
                  <a:prstClr val="black"/>
                </a:solidFill>
                <a:latin typeface="Calibri"/>
              </a:rPr>
              <a:t>Multi/interdisciplinary evaluation</a:t>
            </a:r>
            <a:r>
              <a:rPr lang="en-US" dirty="0">
                <a:solidFill>
                  <a:prstClr val="black"/>
                </a:solidFill>
                <a:latin typeface="Calibri"/>
              </a:rPr>
              <a:t>: if you select this, you must complete a one-page justification (explaining how your research will integrate elements (</a:t>
            </a:r>
            <a:r>
              <a:rPr lang="en-US" dirty="0" err="1">
                <a:solidFill>
                  <a:prstClr val="black"/>
                </a:solidFill>
                <a:latin typeface="Calibri"/>
              </a:rPr>
              <a:t>eg</a:t>
            </a:r>
            <a:r>
              <a:rPr lang="en-US" dirty="0">
                <a:solidFill>
                  <a:prstClr val="black"/>
                </a:solidFill>
                <a:latin typeface="Calibri"/>
              </a:rPr>
              <a:t>, theories, methodologies) from two or more disciplines)</a:t>
            </a:r>
          </a:p>
          <a:p>
            <a:pPr marL="342900" indent="-342900">
              <a:buFont typeface="Arial" pitchFamily="34" charset="0"/>
              <a:buChar char="•"/>
            </a:pPr>
            <a:r>
              <a:rPr lang="en-US" dirty="0">
                <a:solidFill>
                  <a:prstClr val="black"/>
                </a:solidFill>
                <a:latin typeface="Calibri"/>
                <a:hlinkClick r:id="rId5"/>
              </a:rPr>
              <a:t>Tri-Agency Interdisciplinary Peer Review Committee</a:t>
            </a:r>
            <a:r>
              <a:rPr lang="en-US" dirty="0">
                <a:solidFill>
                  <a:prstClr val="black"/>
                </a:solidFill>
                <a:latin typeface="Calibri"/>
              </a:rPr>
              <a:t>: intended for applications proposing research across disciplines/subject areas related to two or more of (1) social sciences &amp; humanities, (2) natural sciences and engineering, and (3) health and wellness (subject matter still needs to fall under </a:t>
            </a:r>
            <a:r>
              <a:rPr lang="en-US" dirty="0">
                <a:solidFill>
                  <a:prstClr val="black"/>
                </a:solidFill>
                <a:latin typeface="Calibri"/>
                <a:hlinkClick r:id="rId6"/>
              </a:rPr>
              <a:t>SSHRC’s mandate</a:t>
            </a:r>
            <a:r>
              <a:rPr lang="en-US" dirty="0">
                <a:solidFill>
                  <a:prstClr val="black"/>
                </a:solidFill>
                <a:latin typeface="Calibri"/>
              </a:rPr>
              <a:t>). Will be composed of peer reviewers active in interdisciplinary research who will be recruited in response to the applications that are submitted, using its own </a:t>
            </a:r>
            <a:r>
              <a:rPr lang="en-US" dirty="0">
                <a:solidFill>
                  <a:prstClr val="black"/>
                </a:solidFill>
                <a:latin typeface="Calibri"/>
                <a:hlinkClick r:id="rId7"/>
              </a:rPr>
              <a:t>Evaluation Criteria </a:t>
            </a:r>
            <a:r>
              <a:rPr lang="en-US" dirty="0">
                <a:solidFill>
                  <a:prstClr val="black"/>
                </a:solidFill>
                <a:latin typeface="Calibri"/>
              </a:rPr>
              <a:t>(select “Committee 24” and complete one-page justification)</a:t>
            </a:r>
          </a:p>
          <a:p>
            <a:pPr marL="342900" indent="-342900">
              <a:buFont typeface="Arial" pitchFamily="34" charset="0"/>
              <a:buChar char="•"/>
            </a:pPr>
            <a:r>
              <a:rPr lang="en-US" dirty="0">
                <a:solidFill>
                  <a:prstClr val="black"/>
                </a:solidFill>
                <a:latin typeface="Calibri"/>
                <a:hlinkClick r:id="rId8"/>
              </a:rPr>
              <a:t>Indigenous Research</a:t>
            </a:r>
            <a:r>
              <a:rPr lang="en-US" dirty="0">
                <a:solidFill>
                  <a:prstClr val="black"/>
                </a:solidFill>
                <a:latin typeface="Calibri"/>
              </a:rPr>
              <a:t>: if your proposal falls under </a:t>
            </a:r>
            <a:r>
              <a:rPr lang="en-US" dirty="0">
                <a:solidFill>
                  <a:prstClr val="black"/>
                </a:solidFill>
                <a:latin typeface="Calibri"/>
                <a:hlinkClick r:id="rId9"/>
              </a:rPr>
              <a:t>SSHRC’s definition</a:t>
            </a:r>
            <a:r>
              <a:rPr lang="en-US" dirty="0">
                <a:solidFill>
                  <a:prstClr val="black"/>
                </a:solidFill>
                <a:latin typeface="Calibri"/>
              </a:rPr>
              <a:t> of Indigenous Research, then your proposal can be identified as such, and would be adjudicated under SSHRC’s </a:t>
            </a:r>
            <a:r>
              <a:rPr lang="en-US" dirty="0">
                <a:solidFill>
                  <a:prstClr val="black"/>
                </a:solidFill>
                <a:latin typeface="Calibri"/>
                <a:hlinkClick r:id="rId10"/>
              </a:rPr>
              <a:t>Guidelines for the Merit Review of Indigenous Research</a:t>
            </a:r>
            <a:endParaRPr lang="en-US" dirty="0">
              <a:solidFill>
                <a:prstClr val="black"/>
              </a:solidFill>
              <a:latin typeface="Calibri"/>
            </a:endParaRPr>
          </a:p>
          <a:p>
            <a:pPr marL="342900" indent="-342900">
              <a:buFont typeface="Arial" pitchFamily="34" charset="0"/>
              <a:buChar char="•"/>
            </a:pPr>
            <a:r>
              <a:rPr lang="en-US" dirty="0">
                <a:solidFill>
                  <a:prstClr val="black"/>
                </a:solidFill>
                <a:latin typeface="Calibri"/>
                <a:hlinkClick r:id="rId11"/>
              </a:rPr>
              <a:t>Research-Creation</a:t>
            </a:r>
            <a:r>
              <a:rPr lang="en-US" dirty="0">
                <a:solidFill>
                  <a:prstClr val="black"/>
                </a:solidFill>
                <a:latin typeface="Calibri"/>
              </a:rPr>
              <a:t>: please see SSHRC’s </a:t>
            </a:r>
            <a:r>
              <a:rPr lang="en-US" dirty="0">
                <a:solidFill>
                  <a:prstClr val="black"/>
                </a:solidFill>
                <a:latin typeface="Calibri"/>
                <a:hlinkClick r:id="rId12"/>
              </a:rPr>
              <a:t>definition</a:t>
            </a:r>
            <a:r>
              <a:rPr lang="en-US" dirty="0">
                <a:solidFill>
                  <a:prstClr val="black"/>
                </a:solidFill>
                <a:latin typeface="Calibri"/>
              </a:rPr>
              <a:t> of Research Creation (an approach to research that combines creative and academic research practices, where “creation” is situated within research with a resultant creative/artistic work). If your proposal aligns with SSHRC’s definition, then you can denote this (and, if appropriate, you could choose to have your proposal adjudicated by a Fine Arts-Research Creation committee).</a:t>
            </a:r>
          </a:p>
          <a:p>
            <a:pPr marL="342900" indent="-342900">
              <a:buFont typeface="Arial" pitchFamily="34" charset="0"/>
              <a:buChar char="•"/>
            </a:pPr>
            <a:endParaRPr lang="en-US" dirty="0">
              <a:solidFill>
                <a:prstClr val="black"/>
              </a:solidFill>
              <a:latin typeface="Calibri"/>
            </a:endParaRPr>
          </a:p>
        </p:txBody>
      </p:sp>
      <p:sp>
        <p:nvSpPr>
          <p:cNvPr id="3" name="TextBox 2"/>
          <p:cNvSpPr txBox="1"/>
          <p:nvPr/>
        </p:nvSpPr>
        <p:spPr>
          <a:xfrm>
            <a:off x="4314968" y="685801"/>
            <a:ext cx="3562065" cy="492443"/>
          </a:xfrm>
          <a:prstGeom prst="rect">
            <a:avLst/>
          </a:prstGeom>
          <a:noFill/>
        </p:spPr>
        <p:txBody>
          <a:bodyPr wrap="none" rtlCol="0">
            <a:spAutoFit/>
          </a:bodyPr>
          <a:lstStyle/>
          <a:p>
            <a:r>
              <a:rPr lang="en-CA" sz="2600" b="1" dirty="0">
                <a:solidFill>
                  <a:srgbClr val="002060"/>
                </a:solidFill>
                <a:latin typeface="Calibri"/>
              </a:rPr>
              <a:t>Adjudication Committee</a:t>
            </a:r>
          </a:p>
        </p:txBody>
      </p:sp>
    </p:spTree>
    <p:extLst>
      <p:ext uri="{BB962C8B-B14F-4D97-AF65-F5344CB8AC3E}">
        <p14:creationId xmlns:p14="http://schemas.microsoft.com/office/powerpoint/2010/main" val="2124949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88877" y="747028"/>
            <a:ext cx="4338047" cy="584775"/>
          </a:xfrm>
          <a:prstGeom prst="rect">
            <a:avLst/>
          </a:prstGeom>
          <a:noFill/>
        </p:spPr>
        <p:txBody>
          <a:bodyPr wrap="none" rtlCol="0">
            <a:spAutoFit/>
          </a:bodyPr>
          <a:lstStyle/>
          <a:p>
            <a:r>
              <a:rPr lang="en-CA" sz="3200" b="1" dirty="0">
                <a:solidFill>
                  <a:srgbClr val="002060"/>
                </a:solidFill>
                <a:latin typeface="Calibri"/>
              </a:rPr>
              <a:t>Adjudication Committee</a:t>
            </a:r>
          </a:p>
        </p:txBody>
      </p:sp>
      <p:sp>
        <p:nvSpPr>
          <p:cNvPr id="2" name="Rectangle 1"/>
          <p:cNvSpPr/>
          <p:nvPr/>
        </p:nvSpPr>
        <p:spPr>
          <a:xfrm>
            <a:off x="2057400" y="1563982"/>
            <a:ext cx="8077200" cy="369332"/>
          </a:xfrm>
          <a:prstGeom prst="rect">
            <a:avLst/>
          </a:prstGeom>
        </p:spPr>
        <p:txBody>
          <a:bodyPr wrap="square">
            <a:spAutoFit/>
          </a:bodyPr>
          <a:lstStyle/>
          <a:p>
            <a:endParaRPr lang="en-CA" dirty="0">
              <a:solidFill>
                <a:prstClr val="black"/>
              </a:solidFill>
              <a:latin typeface="Calibri"/>
            </a:endParaRPr>
          </a:p>
        </p:txBody>
      </p:sp>
      <p:sp>
        <p:nvSpPr>
          <p:cNvPr id="8" name="TextBox 7"/>
          <p:cNvSpPr txBox="1"/>
          <p:nvPr/>
        </p:nvSpPr>
        <p:spPr>
          <a:xfrm>
            <a:off x="1752600" y="1313557"/>
            <a:ext cx="8610600" cy="5386090"/>
          </a:xfrm>
          <a:prstGeom prst="rect">
            <a:avLst/>
          </a:prstGeom>
          <a:noFill/>
        </p:spPr>
        <p:txBody>
          <a:bodyPr wrap="square" rtlCol="0">
            <a:spAutoFit/>
          </a:bodyPr>
          <a:lstStyle/>
          <a:p>
            <a:r>
              <a:rPr lang="en-CA" sz="2100" b="1" dirty="0">
                <a:solidFill>
                  <a:prstClr val="black"/>
                </a:solidFill>
                <a:latin typeface="Calibri"/>
              </a:rPr>
              <a:t>Past IG Literature adjudication committee – example of diverse research interests</a:t>
            </a:r>
          </a:p>
          <a:p>
            <a:endParaRPr lang="en-CA" sz="800" dirty="0">
              <a:solidFill>
                <a:prstClr val="black"/>
              </a:solidFill>
              <a:latin typeface="Calibri"/>
            </a:endParaRPr>
          </a:p>
          <a:p>
            <a:r>
              <a:rPr lang="en-CA" sz="2100" b="1" i="1" dirty="0">
                <a:solidFill>
                  <a:prstClr val="black"/>
                </a:solidFill>
                <a:latin typeface="Calibri"/>
              </a:rPr>
              <a:t>Chair: </a:t>
            </a:r>
            <a:r>
              <a:rPr lang="en-US" sz="2100" dirty="0">
                <a:solidFill>
                  <a:prstClr val="black"/>
                </a:solidFill>
                <a:latin typeface="Calibri"/>
              </a:rPr>
              <a:t>Literary and cultural history of the long 18</a:t>
            </a:r>
            <a:r>
              <a:rPr lang="en-US" sz="2100" baseline="30000" dirty="0">
                <a:solidFill>
                  <a:prstClr val="black"/>
                </a:solidFill>
                <a:latin typeface="Calibri"/>
              </a:rPr>
              <a:t>th</a:t>
            </a:r>
            <a:r>
              <a:rPr lang="en-US" sz="2100" dirty="0">
                <a:solidFill>
                  <a:prstClr val="black"/>
                </a:solidFill>
                <a:latin typeface="Calibri"/>
              </a:rPr>
              <a:t> century in Britain, narrative studies, gender and sexuality theory</a:t>
            </a:r>
          </a:p>
          <a:p>
            <a:r>
              <a:rPr lang="en-US" sz="2100" b="1" i="1" dirty="0">
                <a:solidFill>
                  <a:prstClr val="black"/>
                </a:solidFill>
                <a:latin typeface="Calibri"/>
              </a:rPr>
              <a:t>Member 1: </a:t>
            </a:r>
            <a:r>
              <a:rPr lang="en-US" sz="2100" dirty="0">
                <a:solidFill>
                  <a:prstClr val="black"/>
                </a:solidFill>
                <a:latin typeface="Calibri"/>
              </a:rPr>
              <a:t>Victorian literature and culture, the history of media and technology, sound studies, contemporary American poetry, and Canadian poetry</a:t>
            </a:r>
          </a:p>
          <a:p>
            <a:r>
              <a:rPr lang="en-US" sz="2100" b="1" i="1" dirty="0">
                <a:solidFill>
                  <a:prstClr val="black"/>
                </a:solidFill>
                <a:latin typeface="Calibri"/>
              </a:rPr>
              <a:t>Member 2: </a:t>
            </a:r>
            <a:r>
              <a:rPr lang="en-US" sz="2100" dirty="0">
                <a:solidFill>
                  <a:prstClr val="black"/>
                </a:solidFill>
                <a:latin typeface="Calibri"/>
              </a:rPr>
              <a:t>19th century literature, Literature and Anthropology, French literature</a:t>
            </a:r>
          </a:p>
          <a:p>
            <a:r>
              <a:rPr lang="en-US" sz="2100" b="1" i="1" dirty="0">
                <a:solidFill>
                  <a:prstClr val="black"/>
                </a:solidFill>
                <a:latin typeface="Calibri"/>
              </a:rPr>
              <a:t>Member 3: </a:t>
            </a:r>
            <a:r>
              <a:rPr lang="en-US" sz="2100" dirty="0">
                <a:solidFill>
                  <a:prstClr val="black"/>
                </a:solidFill>
                <a:latin typeface="Calibri"/>
              </a:rPr>
              <a:t>Old English, Middle English, Renaissance Literature, History of the Book</a:t>
            </a:r>
          </a:p>
          <a:p>
            <a:r>
              <a:rPr lang="en-US" sz="2100" b="1" i="1" dirty="0">
                <a:solidFill>
                  <a:prstClr val="black"/>
                </a:solidFill>
                <a:latin typeface="Calibri"/>
              </a:rPr>
              <a:t>Member 4: </a:t>
            </a:r>
            <a:r>
              <a:rPr lang="en-US" sz="2100" dirty="0">
                <a:solidFill>
                  <a:prstClr val="black"/>
                </a:solidFill>
                <a:latin typeface="Calibri"/>
              </a:rPr>
              <a:t>AI/Robotics and literature, Modern/Postmodern novel</a:t>
            </a:r>
          </a:p>
          <a:p>
            <a:r>
              <a:rPr lang="en-US" sz="2100" b="1" i="1" dirty="0">
                <a:solidFill>
                  <a:prstClr val="black"/>
                </a:solidFill>
                <a:latin typeface="Calibri"/>
              </a:rPr>
              <a:t>Member 5: </a:t>
            </a:r>
            <a:r>
              <a:rPr lang="en-US" sz="2100" dirty="0">
                <a:solidFill>
                  <a:prstClr val="black"/>
                </a:solidFill>
                <a:latin typeface="Calibri"/>
              </a:rPr>
              <a:t>19</a:t>
            </a:r>
            <a:r>
              <a:rPr lang="en-US" sz="2100" baseline="30000" dirty="0">
                <a:solidFill>
                  <a:prstClr val="black"/>
                </a:solidFill>
                <a:latin typeface="Calibri"/>
              </a:rPr>
              <a:t>th</a:t>
            </a:r>
            <a:r>
              <a:rPr lang="en-US" sz="2100" dirty="0">
                <a:solidFill>
                  <a:prstClr val="black"/>
                </a:solidFill>
                <a:latin typeface="Calibri"/>
              </a:rPr>
              <a:t> and 20</a:t>
            </a:r>
            <a:r>
              <a:rPr lang="en-US" sz="2100" baseline="30000" dirty="0">
                <a:solidFill>
                  <a:prstClr val="black"/>
                </a:solidFill>
                <a:latin typeface="Calibri"/>
              </a:rPr>
              <a:t>th</a:t>
            </a:r>
            <a:r>
              <a:rPr lang="en-US" sz="2100" dirty="0">
                <a:solidFill>
                  <a:prstClr val="black"/>
                </a:solidFill>
                <a:latin typeface="Calibri"/>
              </a:rPr>
              <a:t> century French literature, Gender and Sexuality Studies, Québec and francophone literatures</a:t>
            </a:r>
          </a:p>
          <a:p>
            <a:r>
              <a:rPr lang="en-US" sz="2100" b="1" i="1" dirty="0">
                <a:solidFill>
                  <a:prstClr val="black"/>
                </a:solidFill>
                <a:latin typeface="Calibri"/>
              </a:rPr>
              <a:t>Member 6:</a:t>
            </a:r>
            <a:r>
              <a:rPr lang="en-US" sz="2100" dirty="0">
                <a:solidFill>
                  <a:prstClr val="black"/>
                </a:solidFill>
                <a:latin typeface="Calibri"/>
              </a:rPr>
              <a:t> Romanticism, 18</a:t>
            </a:r>
            <a:r>
              <a:rPr lang="en-US" sz="2100" baseline="30000" dirty="0">
                <a:solidFill>
                  <a:prstClr val="black"/>
                </a:solidFill>
                <a:latin typeface="Calibri"/>
              </a:rPr>
              <a:t>th</a:t>
            </a:r>
            <a:r>
              <a:rPr lang="en-US" sz="2100" dirty="0">
                <a:solidFill>
                  <a:prstClr val="black"/>
                </a:solidFill>
                <a:latin typeface="Calibri"/>
              </a:rPr>
              <a:t> and 19</a:t>
            </a:r>
            <a:r>
              <a:rPr lang="en-US" sz="2100" baseline="30000" dirty="0">
                <a:solidFill>
                  <a:prstClr val="black"/>
                </a:solidFill>
                <a:latin typeface="Calibri"/>
              </a:rPr>
              <a:t>th</a:t>
            </a:r>
            <a:r>
              <a:rPr lang="en-US" sz="2100" dirty="0">
                <a:solidFill>
                  <a:prstClr val="black"/>
                </a:solidFill>
                <a:latin typeface="Calibri"/>
              </a:rPr>
              <a:t> century literature and visual culture, history of museums and collections</a:t>
            </a:r>
          </a:p>
        </p:txBody>
      </p:sp>
    </p:spTree>
    <p:extLst>
      <p:ext uri="{BB962C8B-B14F-4D97-AF65-F5344CB8AC3E}">
        <p14:creationId xmlns:p14="http://schemas.microsoft.com/office/powerpoint/2010/main" val="1108076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88877" y="718931"/>
            <a:ext cx="4338047" cy="584775"/>
          </a:xfrm>
          <a:prstGeom prst="rect">
            <a:avLst/>
          </a:prstGeom>
          <a:noFill/>
        </p:spPr>
        <p:txBody>
          <a:bodyPr wrap="none" rtlCol="0">
            <a:spAutoFit/>
          </a:bodyPr>
          <a:lstStyle/>
          <a:p>
            <a:r>
              <a:rPr lang="en-CA" sz="3200" b="1" dirty="0">
                <a:solidFill>
                  <a:srgbClr val="002060"/>
                </a:solidFill>
                <a:latin typeface="Calibri"/>
              </a:rPr>
              <a:t>Adjudication Committee</a:t>
            </a:r>
          </a:p>
        </p:txBody>
      </p:sp>
      <p:sp>
        <p:nvSpPr>
          <p:cNvPr id="2" name="Rectangle 1"/>
          <p:cNvSpPr/>
          <p:nvPr/>
        </p:nvSpPr>
        <p:spPr>
          <a:xfrm>
            <a:off x="2057400" y="1563982"/>
            <a:ext cx="8077200" cy="369332"/>
          </a:xfrm>
          <a:prstGeom prst="rect">
            <a:avLst/>
          </a:prstGeom>
        </p:spPr>
        <p:txBody>
          <a:bodyPr wrap="square">
            <a:spAutoFit/>
          </a:bodyPr>
          <a:lstStyle/>
          <a:p>
            <a:endParaRPr lang="en-CA" dirty="0">
              <a:solidFill>
                <a:prstClr val="black"/>
              </a:solidFill>
              <a:latin typeface="Calibri"/>
            </a:endParaRPr>
          </a:p>
        </p:txBody>
      </p:sp>
      <p:sp>
        <p:nvSpPr>
          <p:cNvPr id="8" name="TextBox 7"/>
          <p:cNvSpPr txBox="1"/>
          <p:nvPr/>
        </p:nvSpPr>
        <p:spPr>
          <a:xfrm>
            <a:off x="1752600" y="1295401"/>
            <a:ext cx="8610600" cy="5586145"/>
          </a:xfrm>
          <a:prstGeom prst="rect">
            <a:avLst/>
          </a:prstGeom>
          <a:noFill/>
        </p:spPr>
        <p:txBody>
          <a:bodyPr wrap="square" rtlCol="0">
            <a:spAutoFit/>
          </a:bodyPr>
          <a:lstStyle/>
          <a:p>
            <a:r>
              <a:rPr lang="en-CA" sz="2100" b="1" dirty="0">
                <a:solidFill>
                  <a:prstClr val="black"/>
                </a:solidFill>
                <a:latin typeface="Calibri"/>
              </a:rPr>
              <a:t>Past IG Multidisciplinary or interdisciplinary social sciences adjudication committee – example of diverse research interests</a:t>
            </a:r>
          </a:p>
          <a:p>
            <a:endParaRPr lang="en-CA" sz="800" dirty="0">
              <a:solidFill>
                <a:prstClr val="black"/>
              </a:solidFill>
              <a:latin typeface="Calibri"/>
            </a:endParaRPr>
          </a:p>
          <a:p>
            <a:r>
              <a:rPr lang="en-CA" sz="2100" b="1" i="1" dirty="0">
                <a:solidFill>
                  <a:prstClr val="black"/>
                </a:solidFill>
                <a:latin typeface="Calibri"/>
              </a:rPr>
              <a:t>Chair: </a:t>
            </a:r>
            <a:r>
              <a:rPr lang="en-US" sz="2100" dirty="0">
                <a:solidFill>
                  <a:prstClr val="black"/>
                </a:solidFill>
                <a:latin typeface="Calibri"/>
              </a:rPr>
              <a:t>language variation and change, linguistic heterogeneity, varieties of English</a:t>
            </a:r>
          </a:p>
          <a:p>
            <a:r>
              <a:rPr lang="en-US" sz="2100" b="1" i="1" dirty="0">
                <a:solidFill>
                  <a:prstClr val="black"/>
                </a:solidFill>
                <a:latin typeface="Calibri"/>
              </a:rPr>
              <a:t>Member 1: </a:t>
            </a:r>
            <a:r>
              <a:rPr lang="en-US" sz="2100" dirty="0">
                <a:solidFill>
                  <a:prstClr val="black"/>
                </a:solidFill>
                <a:latin typeface="Calibri"/>
              </a:rPr>
              <a:t>social and political implications of new media, global communications, media and crime, and Arab media and politics</a:t>
            </a:r>
          </a:p>
          <a:p>
            <a:r>
              <a:rPr lang="en-US" sz="2100" b="1" i="1" dirty="0">
                <a:solidFill>
                  <a:prstClr val="black"/>
                </a:solidFill>
                <a:latin typeface="Calibri"/>
              </a:rPr>
              <a:t>Member 2: </a:t>
            </a:r>
            <a:r>
              <a:rPr lang="en-US" sz="2100" dirty="0">
                <a:solidFill>
                  <a:prstClr val="black"/>
                </a:solidFill>
                <a:latin typeface="Calibri"/>
              </a:rPr>
              <a:t>attention and memory, auditory and visual perception, psychology and sport</a:t>
            </a:r>
          </a:p>
          <a:p>
            <a:r>
              <a:rPr lang="en-US" sz="2100" b="1" i="1" dirty="0">
                <a:solidFill>
                  <a:prstClr val="black"/>
                </a:solidFill>
                <a:latin typeface="Calibri"/>
              </a:rPr>
              <a:t>Member 3: </a:t>
            </a:r>
            <a:r>
              <a:rPr lang="en-US" sz="2100" dirty="0">
                <a:solidFill>
                  <a:prstClr val="black"/>
                </a:solidFill>
                <a:latin typeface="Calibri"/>
              </a:rPr>
              <a:t>intellectual property, health law, and bioethics</a:t>
            </a:r>
          </a:p>
          <a:p>
            <a:r>
              <a:rPr lang="en-US" sz="2100" b="1" i="1" dirty="0">
                <a:solidFill>
                  <a:prstClr val="black"/>
                </a:solidFill>
                <a:latin typeface="Calibri"/>
              </a:rPr>
              <a:t>Member 4: </a:t>
            </a:r>
            <a:r>
              <a:rPr lang="en-US" sz="2100" dirty="0">
                <a:solidFill>
                  <a:prstClr val="black"/>
                </a:solidFill>
                <a:latin typeface="Calibri"/>
              </a:rPr>
              <a:t>surveillance studies, smart cities and ubiquitous computing, urban studies, literature and film</a:t>
            </a:r>
          </a:p>
          <a:p>
            <a:r>
              <a:rPr lang="en-US" sz="2100" b="1" i="1" dirty="0">
                <a:solidFill>
                  <a:prstClr val="black"/>
                </a:solidFill>
                <a:latin typeface="Calibri"/>
              </a:rPr>
              <a:t>Member 5: </a:t>
            </a:r>
            <a:r>
              <a:rPr lang="en-US" sz="2100" dirty="0">
                <a:solidFill>
                  <a:prstClr val="black"/>
                </a:solidFill>
                <a:latin typeface="Calibri"/>
              </a:rPr>
              <a:t>resilience and psychosocial stressors, family caregiving for persons with Dementia or recovering from stroke, disaster response and high risk populations</a:t>
            </a:r>
          </a:p>
          <a:p>
            <a:r>
              <a:rPr lang="en-US" sz="2100" b="1" i="1" dirty="0">
                <a:solidFill>
                  <a:prstClr val="black"/>
                </a:solidFill>
                <a:latin typeface="Calibri"/>
              </a:rPr>
              <a:t>Member 6:</a:t>
            </a:r>
            <a:r>
              <a:rPr lang="en-US" sz="2100" dirty="0">
                <a:solidFill>
                  <a:prstClr val="black"/>
                </a:solidFill>
                <a:latin typeface="Calibri"/>
              </a:rPr>
              <a:t> Canadian and American foreign policy, Latin American and Caribbean politics with an emphasis on Cuba, and international relations</a:t>
            </a:r>
          </a:p>
        </p:txBody>
      </p:sp>
    </p:spTree>
    <p:extLst>
      <p:ext uri="{BB962C8B-B14F-4D97-AF65-F5344CB8AC3E}">
        <p14:creationId xmlns:p14="http://schemas.microsoft.com/office/powerpoint/2010/main" val="1659338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50124" y="914401"/>
            <a:ext cx="5691750" cy="1200329"/>
          </a:xfrm>
          <a:prstGeom prst="rect">
            <a:avLst/>
          </a:prstGeom>
          <a:noFill/>
        </p:spPr>
        <p:txBody>
          <a:bodyPr wrap="none" rtlCol="0">
            <a:spAutoFit/>
          </a:bodyPr>
          <a:lstStyle/>
          <a:p>
            <a:pPr algn="ctr"/>
            <a:r>
              <a:rPr lang="en-CA" sz="3600" b="1" dirty="0">
                <a:solidFill>
                  <a:srgbClr val="002060"/>
                </a:solidFill>
                <a:latin typeface="Calibri"/>
              </a:rPr>
              <a:t>Panel - Adjudication Process </a:t>
            </a:r>
          </a:p>
          <a:p>
            <a:pPr algn="ctr"/>
            <a:r>
              <a:rPr lang="en-CA" sz="3600" b="1" dirty="0">
                <a:solidFill>
                  <a:srgbClr val="002060"/>
                </a:solidFill>
                <a:latin typeface="Calibri"/>
              </a:rPr>
              <a:t>&amp; Proposal Tips</a:t>
            </a:r>
          </a:p>
        </p:txBody>
      </p:sp>
      <p:sp>
        <p:nvSpPr>
          <p:cNvPr id="8" name="TextBox 7"/>
          <p:cNvSpPr txBox="1"/>
          <p:nvPr/>
        </p:nvSpPr>
        <p:spPr>
          <a:xfrm>
            <a:off x="1905000" y="2133600"/>
            <a:ext cx="8534400" cy="4278094"/>
          </a:xfrm>
          <a:prstGeom prst="rect">
            <a:avLst/>
          </a:prstGeom>
          <a:noFill/>
        </p:spPr>
        <p:txBody>
          <a:bodyPr wrap="square" rtlCol="0">
            <a:spAutoFit/>
          </a:bodyPr>
          <a:lstStyle/>
          <a:p>
            <a:r>
              <a:rPr lang="en-US" sz="2400" b="1" dirty="0">
                <a:solidFill>
                  <a:prstClr val="black"/>
                </a:solidFill>
                <a:latin typeface="Calibri"/>
              </a:rPr>
              <a:t>Professor Becky Chen</a:t>
            </a:r>
            <a:endParaRPr lang="en-US" sz="2400" dirty="0">
              <a:solidFill>
                <a:prstClr val="black"/>
              </a:solidFill>
              <a:latin typeface="Calibri"/>
            </a:endParaRPr>
          </a:p>
          <a:p>
            <a:pPr marL="285750" indent="-285750">
              <a:buFont typeface="Arial" panose="020B0604020202020204" pitchFamily="34" charset="0"/>
              <a:buChar char="•"/>
            </a:pPr>
            <a:r>
              <a:rPr lang="en-US" sz="2400" dirty="0">
                <a:solidFill>
                  <a:prstClr val="black"/>
                </a:solidFill>
                <a:latin typeface="Calibri"/>
              </a:rPr>
              <a:t>Full Professor, Applied Psychology and Human Development, OISE</a:t>
            </a:r>
          </a:p>
          <a:p>
            <a:pPr marL="285750" indent="-285750">
              <a:buFont typeface="Arial" panose="020B0604020202020204" pitchFamily="34" charset="0"/>
              <a:buChar char="•"/>
            </a:pPr>
            <a:r>
              <a:rPr lang="en-US" sz="2400" dirty="0">
                <a:solidFill>
                  <a:prstClr val="black"/>
                </a:solidFill>
                <a:latin typeface="Calibri"/>
              </a:rPr>
              <a:t>SSHRC IG awardee </a:t>
            </a:r>
          </a:p>
          <a:p>
            <a:pPr marL="285750" indent="-285750">
              <a:buFont typeface="Arial" panose="020B0604020202020204" pitchFamily="34" charset="0"/>
              <a:buChar char="•"/>
            </a:pPr>
            <a:r>
              <a:rPr lang="en-US" sz="2400" dirty="0">
                <a:solidFill>
                  <a:prstClr val="black"/>
                </a:solidFill>
                <a:latin typeface="Calibri"/>
              </a:rPr>
              <a:t>2021 SSHRC IG adjudication committee member (Chair of Committee 12A: Education and social work)</a:t>
            </a:r>
          </a:p>
          <a:p>
            <a:endParaRPr lang="en-US" sz="800" dirty="0">
              <a:solidFill>
                <a:prstClr val="black"/>
              </a:solidFill>
              <a:latin typeface="Calibri"/>
            </a:endParaRPr>
          </a:p>
          <a:p>
            <a:r>
              <a:rPr lang="en-US" sz="2400" b="1" dirty="0">
                <a:solidFill>
                  <a:prstClr val="black"/>
                </a:solidFill>
                <a:latin typeface="Calibri"/>
              </a:rPr>
              <a:t>Professor Michael Miller</a:t>
            </a:r>
          </a:p>
          <a:p>
            <a:pPr marL="342900" indent="-342900">
              <a:buFont typeface="Arial" panose="020B0604020202020204" pitchFamily="34" charset="0"/>
              <a:buChar char="•"/>
            </a:pPr>
            <a:r>
              <a:rPr lang="en-US" sz="2400" dirty="0">
                <a:solidFill>
                  <a:prstClr val="black"/>
                </a:solidFill>
                <a:latin typeface="Calibri"/>
              </a:rPr>
              <a:t>Assistant Professor, Department of Philosophy</a:t>
            </a:r>
          </a:p>
          <a:p>
            <a:pPr marL="342900" indent="-342900">
              <a:buFont typeface="Arial" panose="020B0604020202020204" pitchFamily="34" charset="0"/>
              <a:buChar char="•"/>
            </a:pPr>
            <a:r>
              <a:rPr lang="en-US" sz="2400" dirty="0">
                <a:solidFill>
                  <a:prstClr val="black"/>
                </a:solidFill>
                <a:latin typeface="Calibri"/>
              </a:rPr>
              <a:t>SSHRC IG awardee</a:t>
            </a:r>
          </a:p>
          <a:p>
            <a:pPr marL="342900" indent="-342900">
              <a:buFont typeface="Arial" panose="020B0604020202020204" pitchFamily="34" charset="0"/>
              <a:buChar char="•"/>
            </a:pPr>
            <a:r>
              <a:rPr lang="en-US" sz="2400" dirty="0">
                <a:solidFill>
                  <a:prstClr val="black"/>
                </a:solidFill>
                <a:latin typeface="Calibri"/>
              </a:rPr>
              <a:t>2021 SSHRC IG adjudication committee member (Committee 22: Multidisciplinary or interdisciplinary humanities)</a:t>
            </a:r>
          </a:p>
        </p:txBody>
      </p:sp>
    </p:spTree>
    <p:extLst>
      <p:ext uri="{BB962C8B-B14F-4D97-AF65-F5344CB8AC3E}">
        <p14:creationId xmlns:p14="http://schemas.microsoft.com/office/powerpoint/2010/main" val="4077546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41883"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192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056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41482" y="1"/>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06258" y="6115502"/>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27061" y="6453144"/>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Title 1">
            <a:extLst>
              <a:ext uri="{FF2B5EF4-FFF2-40B4-BE49-F238E27FC236}">
                <a16:creationId xmlns:a16="http://schemas.microsoft.com/office/drawing/2014/main" id="{6A636C2D-18EA-49BD-B129-72328BD759F7}"/>
              </a:ext>
            </a:extLst>
          </p:cNvPr>
          <p:cNvSpPr txBox="1">
            <a:spLocks/>
          </p:cNvSpPr>
          <p:nvPr/>
        </p:nvSpPr>
        <p:spPr>
          <a:xfrm>
            <a:off x="1543878" y="2362200"/>
            <a:ext cx="91440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prstClr val="black"/>
                </a:solidFill>
                <a:latin typeface="Calibri"/>
              </a:rPr>
              <a:t>SSHRC Insight Reader </a:t>
            </a:r>
          </a:p>
          <a:p>
            <a:r>
              <a:rPr lang="en-US" sz="6000" dirty="0">
                <a:solidFill>
                  <a:prstClr val="black"/>
                </a:solidFill>
                <a:latin typeface="Calibri"/>
              </a:rPr>
              <a:t>Evaluation Forms</a:t>
            </a:r>
          </a:p>
        </p:txBody>
      </p:sp>
    </p:spTree>
    <p:extLst>
      <p:ext uri="{BB962C8B-B14F-4D97-AF65-F5344CB8AC3E}">
        <p14:creationId xmlns:p14="http://schemas.microsoft.com/office/powerpoint/2010/main" val="368274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6D826E3C-9D40-EA9F-9182-7E82733ECDBF}"/>
              </a:ext>
            </a:extLst>
          </p:cNvPr>
          <p:cNvSpPr/>
          <p:nvPr/>
        </p:nvSpPr>
        <p:spPr>
          <a:xfrm>
            <a:off x="7007471" y="886517"/>
            <a:ext cx="4299437" cy="942999"/>
          </a:xfrm>
          <a:prstGeom prst="rect">
            <a:avLst/>
          </a:prstGeom>
          <a:noFill/>
        </p:spPr>
        <p:txBody>
          <a:bodyPr wrap="square" lIns="0" tIns="0" rIns="0" bIns="0" rtlCol="0" anchor="t"/>
          <a:lstStyle/>
          <a:p>
            <a:pPr algn="ctr"/>
            <a:r>
              <a:rPr lang="en-CA" sz="2800" b="1" dirty="0">
                <a:solidFill>
                  <a:schemeClr val="accent1"/>
                </a:solidFill>
                <a:latin typeface="Arial"/>
                <a:ea typeface="+mn-lt"/>
                <a:cs typeface="+mn-lt"/>
              </a:rPr>
              <a:t>SSHRC Insight Grant: Strategies for Success</a:t>
            </a:r>
          </a:p>
          <a:p>
            <a:pPr algn="ctr"/>
            <a:endParaRPr lang="en-US" sz="1800" dirty="0">
              <a:solidFill>
                <a:schemeClr val="accent1"/>
              </a:solidFill>
              <a:latin typeface="+mj-lt"/>
              <a:ea typeface="Source Sans Pro"/>
              <a:cs typeface="Source Sans Pro" pitchFamily="34" charset="-120"/>
            </a:endParaRPr>
          </a:p>
          <a:p>
            <a:pPr algn="ctr"/>
            <a:r>
              <a:rPr lang="en-US" sz="1800" dirty="0">
                <a:solidFill>
                  <a:schemeClr val="accent6">
                    <a:lumMod val="75000"/>
                  </a:schemeClr>
                </a:solidFill>
                <a:latin typeface="+mj-lt"/>
                <a:ea typeface="Source Sans Pro"/>
                <a:cs typeface="Source Sans Pro" pitchFamily="34" charset="-120"/>
              </a:rPr>
              <a:t>July 21, </a:t>
            </a:r>
            <a:r>
              <a:rPr lang="en-US" dirty="0">
                <a:solidFill>
                  <a:schemeClr val="accent6">
                    <a:lumMod val="75000"/>
                  </a:schemeClr>
                </a:solidFill>
                <a:latin typeface="+mj-lt"/>
                <a:ea typeface="Source Sans Pro"/>
                <a:cs typeface="Source Sans Pro" pitchFamily="34" charset="-120"/>
              </a:rPr>
              <a:t>2022</a:t>
            </a:r>
            <a:r>
              <a:rPr lang="en-US" sz="1800" dirty="0">
                <a:solidFill>
                  <a:schemeClr val="accent6">
                    <a:lumMod val="75000"/>
                  </a:schemeClr>
                </a:solidFill>
                <a:latin typeface="+mj-lt"/>
                <a:ea typeface="Source Sans Pro"/>
                <a:cs typeface="Source Sans Pro" pitchFamily="34" charset="-120"/>
              </a:rPr>
              <a:t> </a:t>
            </a:r>
            <a:r>
              <a:rPr lang="en-US" dirty="0">
                <a:solidFill>
                  <a:schemeClr val="accent6">
                    <a:lumMod val="75000"/>
                  </a:schemeClr>
                </a:solidFill>
                <a:latin typeface="+mj-lt"/>
                <a:ea typeface="Source Sans Pro"/>
                <a:cs typeface="Source Sans Pro" pitchFamily="34" charset="-120"/>
              </a:rPr>
              <a:t>@</a:t>
            </a:r>
            <a:r>
              <a:rPr lang="en-US" sz="1800" dirty="0">
                <a:solidFill>
                  <a:schemeClr val="accent6">
                    <a:lumMod val="75000"/>
                  </a:schemeClr>
                </a:solidFill>
                <a:latin typeface="+mj-lt"/>
                <a:ea typeface="Source Sans Pro"/>
                <a:cs typeface="Source Sans Pro" pitchFamily="34" charset="-120"/>
              </a:rPr>
              <a:t> 10:30 am – 12:00 pm</a:t>
            </a:r>
            <a:endParaRPr lang="en-US" sz="1800" dirty="0">
              <a:solidFill>
                <a:schemeClr val="accent6">
                  <a:lumMod val="75000"/>
                </a:schemeClr>
              </a:solidFill>
              <a:latin typeface="+mj-lt"/>
              <a:ea typeface="Source Sans Pro"/>
              <a:cs typeface="Arial"/>
            </a:endParaRPr>
          </a:p>
          <a:p>
            <a:pPr algn="ctr"/>
            <a:endParaRPr lang="en-US" dirty="0">
              <a:solidFill>
                <a:srgbClr val="254061"/>
              </a:solidFill>
              <a:ea typeface="Source Sans Pro"/>
              <a:cs typeface="Arial"/>
            </a:endParaRPr>
          </a:p>
        </p:txBody>
      </p:sp>
      <p:sp>
        <p:nvSpPr>
          <p:cNvPr id="6" name="Object 7">
            <a:extLst>
              <a:ext uri="{FF2B5EF4-FFF2-40B4-BE49-F238E27FC236}">
                <a16:creationId xmlns:a16="http://schemas.microsoft.com/office/drawing/2014/main" id="{40F67DA8-65BC-48CC-BB68-0E4A27DCF85F}"/>
              </a:ext>
            </a:extLst>
          </p:cNvPr>
          <p:cNvSpPr/>
          <p:nvPr/>
        </p:nvSpPr>
        <p:spPr>
          <a:xfrm>
            <a:off x="6992842" y="3142289"/>
            <a:ext cx="4299438" cy="2017174"/>
          </a:xfrm>
          <a:prstGeom prst="rect">
            <a:avLst/>
          </a:prstGeom>
          <a:noFill/>
        </p:spPr>
        <p:txBody>
          <a:bodyPr wrap="square" lIns="0" tIns="0" rIns="0" bIns="0" rtlCol="0" anchor="t"/>
          <a:lstStyle/>
          <a:p>
            <a:endParaRPr lang="en-US" sz="2000">
              <a:solidFill>
                <a:schemeClr val="accent1">
                  <a:lumMod val="50000"/>
                </a:schemeClr>
              </a:solidFill>
              <a:cs typeface="Arial"/>
            </a:endParaRPr>
          </a:p>
        </p:txBody>
      </p:sp>
      <p:pic>
        <p:nvPicPr>
          <p:cNvPr id="14" name="Picture 7" descr="Graphical user interface, application&#10;&#10;Description automatically generated">
            <a:extLst>
              <a:ext uri="{FF2B5EF4-FFF2-40B4-BE49-F238E27FC236}">
                <a16:creationId xmlns:a16="http://schemas.microsoft.com/office/drawing/2014/main" id="{B5E7AE53-FF8C-B5BA-EF8E-B69D1DC3F389}"/>
              </a:ext>
            </a:extLst>
          </p:cNvPr>
          <p:cNvPicPr>
            <a:picLocks noChangeAspect="1"/>
          </p:cNvPicPr>
          <p:nvPr/>
        </p:nvPicPr>
        <p:blipFill>
          <a:blip r:embed="rId3"/>
          <a:stretch>
            <a:fillRect/>
          </a:stretch>
        </p:blipFill>
        <p:spPr>
          <a:xfrm>
            <a:off x="261257" y="2034602"/>
            <a:ext cx="5564414" cy="2786743"/>
          </a:xfrm>
          <a:prstGeom prst="rect">
            <a:avLst/>
          </a:prstGeom>
        </p:spPr>
      </p:pic>
      <p:pic>
        <p:nvPicPr>
          <p:cNvPr id="3" name="Picture 5" descr="Logo&#10;&#10;Description automatically generated">
            <a:extLst>
              <a:ext uri="{FF2B5EF4-FFF2-40B4-BE49-F238E27FC236}">
                <a16:creationId xmlns:a16="http://schemas.microsoft.com/office/drawing/2014/main" id="{0D389291-D1CF-7D89-7F80-E7345A8BFA4D}"/>
              </a:ext>
            </a:extLst>
          </p:cNvPr>
          <p:cNvPicPr>
            <a:picLocks noChangeAspect="1"/>
          </p:cNvPicPr>
          <p:nvPr/>
        </p:nvPicPr>
        <p:blipFill>
          <a:blip r:embed="rId4"/>
          <a:stretch>
            <a:fillRect/>
          </a:stretch>
        </p:blipFill>
        <p:spPr>
          <a:xfrm>
            <a:off x="256784" y="6133578"/>
            <a:ext cx="2743200" cy="457200"/>
          </a:xfrm>
          <a:prstGeom prst="rect">
            <a:avLst/>
          </a:prstGeom>
        </p:spPr>
      </p:pic>
      <p:sp>
        <p:nvSpPr>
          <p:cNvPr id="4" name="TextBox 3">
            <a:extLst>
              <a:ext uri="{FF2B5EF4-FFF2-40B4-BE49-F238E27FC236}">
                <a16:creationId xmlns:a16="http://schemas.microsoft.com/office/drawing/2014/main" id="{2398D260-9CA2-3585-1EC3-8C448D9CD384}"/>
              </a:ext>
            </a:extLst>
          </p:cNvPr>
          <p:cNvSpPr txBox="1"/>
          <p:nvPr/>
        </p:nvSpPr>
        <p:spPr>
          <a:xfrm>
            <a:off x="6994981" y="2725963"/>
            <a:ext cx="4299436" cy="3785652"/>
          </a:xfrm>
          <a:prstGeom prst="rect">
            <a:avLst/>
          </a:prstGeom>
          <a:noFill/>
        </p:spPr>
        <p:txBody>
          <a:bodyPr wrap="square" lIns="91440" tIns="45720" rIns="91440" bIns="45720" rtlCol="0" anchor="t">
            <a:spAutoFit/>
          </a:bodyPr>
          <a:lstStyle/>
          <a:p>
            <a:r>
              <a:rPr lang="en-US" sz="2000" b="1">
                <a:solidFill>
                  <a:schemeClr val="accent1">
                    <a:lumMod val="75000"/>
                  </a:schemeClr>
                </a:solidFill>
                <a:latin typeface="Arial"/>
                <a:ea typeface="Verdana"/>
                <a:cs typeface="Arial"/>
              </a:rPr>
              <a:t>Prof. Becky Chen</a:t>
            </a:r>
            <a:endParaRPr lang="en-US" sz="2000">
              <a:solidFill>
                <a:schemeClr val="accent1">
                  <a:lumMod val="75000"/>
                </a:schemeClr>
              </a:solidFill>
              <a:latin typeface="Arial"/>
              <a:ea typeface="Verdana"/>
              <a:cs typeface="Arial"/>
            </a:endParaRPr>
          </a:p>
          <a:p>
            <a:r>
              <a:rPr lang="en-US" sz="2000">
                <a:solidFill>
                  <a:schemeClr val="accent1">
                    <a:lumMod val="50000"/>
                  </a:schemeClr>
                </a:solidFill>
                <a:latin typeface="Arial"/>
                <a:ea typeface="Verdana"/>
                <a:cs typeface="Arial"/>
              </a:rPr>
              <a:t>Professor, Ontario Institute for Studies in Education   </a:t>
            </a:r>
            <a:endParaRPr lang="en-US" sz="2000">
              <a:solidFill>
                <a:schemeClr val="accent1">
                  <a:lumMod val="50000"/>
                </a:schemeClr>
              </a:solidFill>
              <a:ea typeface="+mn-lt"/>
              <a:cs typeface="+mn-lt"/>
            </a:endParaRPr>
          </a:p>
          <a:p>
            <a:endParaRPr lang="en-US" sz="2000">
              <a:ea typeface="+mn-lt"/>
              <a:cs typeface="+mn-lt"/>
            </a:endParaRPr>
          </a:p>
          <a:p>
            <a:r>
              <a:rPr lang="en-US" sz="2000" b="1">
                <a:solidFill>
                  <a:schemeClr val="accent1">
                    <a:lumMod val="75000"/>
                  </a:schemeClr>
                </a:solidFill>
                <a:latin typeface="Arial"/>
                <a:ea typeface="Verdana"/>
                <a:cs typeface="Arial"/>
              </a:rPr>
              <a:t>Prof. Michael Miller</a:t>
            </a:r>
            <a:endParaRPr lang="en-US" sz="2000">
              <a:solidFill>
                <a:schemeClr val="accent1">
                  <a:lumMod val="75000"/>
                </a:schemeClr>
              </a:solidFill>
              <a:latin typeface="Arial"/>
              <a:ea typeface="Verdana"/>
              <a:cs typeface="Arial"/>
            </a:endParaRPr>
          </a:p>
          <a:p>
            <a:r>
              <a:rPr lang="en-US" sz="2000">
                <a:solidFill>
                  <a:schemeClr val="accent1">
                    <a:lumMod val="50000"/>
                  </a:schemeClr>
                </a:solidFill>
                <a:latin typeface="Arial"/>
                <a:ea typeface="Verdana"/>
                <a:cs typeface="Arial"/>
              </a:rPr>
              <a:t>Assistant Professor, Department of Philosophy </a:t>
            </a:r>
            <a:endParaRPr lang="en-US" sz="2000">
              <a:solidFill>
                <a:schemeClr val="accent1">
                  <a:lumMod val="50000"/>
                </a:schemeClr>
              </a:solidFill>
              <a:ea typeface="+mn-lt"/>
              <a:cs typeface="+mn-lt"/>
            </a:endParaRPr>
          </a:p>
          <a:p>
            <a:endParaRPr lang="en-US" sz="2000">
              <a:ea typeface="+mn-lt"/>
              <a:cs typeface="+mn-lt"/>
            </a:endParaRPr>
          </a:p>
          <a:p>
            <a:r>
              <a:rPr lang="en-US" sz="2000" b="1">
                <a:solidFill>
                  <a:schemeClr val="accent1">
                    <a:lumMod val="75000"/>
                  </a:schemeClr>
                </a:solidFill>
                <a:latin typeface="Arial"/>
                <a:ea typeface="Verdana"/>
                <a:cs typeface="Arial"/>
              </a:rPr>
              <a:t>Mark Bold</a:t>
            </a:r>
            <a:endParaRPr lang="en-US" sz="2000">
              <a:solidFill>
                <a:schemeClr val="accent1">
                  <a:lumMod val="75000"/>
                </a:schemeClr>
              </a:solidFill>
              <a:latin typeface="Arial"/>
              <a:ea typeface="Verdana"/>
              <a:cs typeface="Arial"/>
            </a:endParaRPr>
          </a:p>
          <a:p>
            <a:r>
              <a:rPr lang="en-US" sz="2000">
                <a:solidFill>
                  <a:schemeClr val="accent1">
                    <a:lumMod val="50000"/>
                  </a:schemeClr>
                </a:solidFill>
                <a:latin typeface="Arial"/>
                <a:ea typeface="Verdana"/>
                <a:cs typeface="Arial"/>
              </a:rPr>
              <a:t>Research Funding Manager, Social Sciences &amp; Humanities, Research Services Office </a:t>
            </a:r>
            <a:endParaRPr lang="en-US">
              <a:solidFill>
                <a:schemeClr val="accent1">
                  <a:lumMod val="50000"/>
                </a:schemeClr>
              </a:solidFill>
              <a:cs typeface="Arial"/>
            </a:endParaRPr>
          </a:p>
        </p:txBody>
      </p:sp>
    </p:spTree>
    <p:extLst>
      <p:ext uri="{BB962C8B-B14F-4D97-AF65-F5344CB8AC3E}">
        <p14:creationId xmlns:p14="http://schemas.microsoft.com/office/powerpoint/2010/main" val="57715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41883"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192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056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41482" y="1"/>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06258" y="6115502"/>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Content Placeholder 8" descr="Table&#10;&#10;Description automatically generated">
            <a:extLst>
              <a:ext uri="{FF2B5EF4-FFF2-40B4-BE49-F238E27FC236}">
                <a16:creationId xmlns:a16="http://schemas.microsoft.com/office/drawing/2014/main" id="{4DD9EA01-EB8A-44F5-90E9-C7D42DF33616}"/>
              </a:ext>
            </a:extLst>
          </p:cNvPr>
          <p:cNvPicPr>
            <a:picLocks noChangeAspect="1"/>
          </p:cNvPicPr>
          <p:nvPr/>
        </p:nvPicPr>
        <p:blipFill rotWithShape="1">
          <a:blip r:embed="rId2"/>
          <a:srcRect t="3220" b="5692"/>
          <a:stretch/>
        </p:blipFill>
        <p:spPr>
          <a:xfrm>
            <a:off x="2684763" y="203471"/>
            <a:ext cx="6822475" cy="6452101"/>
          </a:xfrm>
          <a:prstGeom prst="rect">
            <a:avLst/>
          </a:prstGeom>
          <a:ln>
            <a:noFill/>
          </a:ln>
          <a:effectLst>
            <a:outerShdw blurRad="63500" sx="102000" sy="102000" algn="ctr" rotWithShape="0">
              <a:prstClr val="black">
                <a:alpha val="40000"/>
              </a:prst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27061" y="6453144"/>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504709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747477" y="2358"/>
            <a:ext cx="1407490"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96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1578" y="5721109"/>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a:extLst>
              <a:ext uri="{FF2B5EF4-FFF2-40B4-BE49-F238E27FC236}">
                <a16:creationId xmlns:a16="http://schemas.microsoft.com/office/drawing/2014/main" id="{98E0A031-CF57-4EAB-B034-CAA1EE5C877D}"/>
              </a:ext>
            </a:extLst>
          </p:cNvPr>
          <p:cNvPicPr>
            <a:picLocks noChangeAspect="1"/>
          </p:cNvPicPr>
          <p:nvPr/>
        </p:nvPicPr>
        <p:blipFill rotWithShape="1">
          <a:blip r:embed="rId2"/>
          <a:srcRect t="2231" r="2225" b="2929"/>
          <a:stretch/>
        </p:blipFill>
        <p:spPr>
          <a:xfrm>
            <a:off x="2458441" y="373450"/>
            <a:ext cx="7275118" cy="6111100"/>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2100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ectangle 8">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49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Freeform: Shape 10">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1" y="1"/>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13" name="Freeform: Shape 12">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350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Rectangle 14">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433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Isosceles Triangle 16">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0568" y="6115502"/>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Isosceles Triangle 18">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9472" y="6453144"/>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a:extLst>
              <a:ext uri="{FF2B5EF4-FFF2-40B4-BE49-F238E27FC236}">
                <a16:creationId xmlns:a16="http://schemas.microsoft.com/office/drawing/2014/main" id="{9338EEAA-7D32-414C-AFAE-CBF8D44C6756}"/>
              </a:ext>
            </a:extLst>
          </p:cNvPr>
          <p:cNvPicPr>
            <a:picLocks noChangeAspect="1"/>
          </p:cNvPicPr>
          <p:nvPr/>
        </p:nvPicPr>
        <p:blipFill>
          <a:blip r:embed="rId2"/>
          <a:stretch>
            <a:fillRect/>
          </a:stretch>
        </p:blipFill>
        <p:spPr>
          <a:xfrm>
            <a:off x="2704433" y="315159"/>
            <a:ext cx="6783134" cy="63404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3339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CC3D71-1BCE-4244-8B07-62D571C97A25}"/>
              </a:ext>
            </a:extLst>
          </p:cNvPr>
          <p:cNvSpPr/>
          <p:nvPr/>
        </p:nvSpPr>
        <p:spPr>
          <a:xfrm>
            <a:off x="831961" y="1864462"/>
            <a:ext cx="7265537" cy="4049442"/>
          </a:xfrm>
          <a:prstGeom prst="rect">
            <a:avLst/>
          </a:prstGeom>
        </p:spPr>
        <p:txBody>
          <a:bodyPr vert="horz" lIns="91440" tIns="45720" rIns="91440" bIns="45720" rtlCol="0" anchor="ctr">
            <a:noAutofit/>
          </a:bodyPr>
          <a:lstStyle/>
          <a:p>
            <a:pPr marL="514350" indent="-228600">
              <a:lnSpc>
                <a:spcPct val="90000"/>
              </a:lnSpc>
              <a:spcAft>
                <a:spcPts val="600"/>
              </a:spcAft>
              <a:buClr>
                <a:srgbClr val="FF0000"/>
              </a:buClr>
              <a:buFont typeface="Arial" panose="020B0604020202020204" pitchFamily="34" charset="0"/>
              <a:buChar char="•"/>
              <a:defRPr/>
            </a:pPr>
            <a:r>
              <a:rPr lang="en-US" sz="2000"/>
              <a:t>Please use the chat</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r>
              <a:rPr lang="en-US" sz="2000"/>
              <a:t>Click on the       icon in the bottom menu to bring up the Meeting Chat pop-out window</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a:cs typeface="Arial"/>
            </a:endParaRPr>
          </a:p>
          <a:p>
            <a:pPr marL="514350" indent="-228600">
              <a:lnSpc>
                <a:spcPct val="90000"/>
              </a:lnSpc>
              <a:spcAft>
                <a:spcPts val="600"/>
              </a:spcAft>
              <a:buClr>
                <a:srgbClr val="FF0000"/>
              </a:buClr>
              <a:buFont typeface="Arial"/>
              <a:buChar char="•"/>
              <a:defRPr/>
            </a:pPr>
            <a:r>
              <a:rPr lang="en-US" sz="2000"/>
              <a:t>Type your question and hit Enter on your keyboard or click the       button to submit. </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r>
              <a:rPr lang="en-US" sz="2000"/>
              <a:t>We will </a:t>
            </a:r>
            <a:r>
              <a:rPr lang="en-US" sz="2000" b="1"/>
              <a:t>not</a:t>
            </a:r>
            <a:r>
              <a:rPr lang="en-US" sz="2000"/>
              <a:t> be using the “Raise your hand”       feature.</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i="1"/>
          </a:p>
          <a:p>
            <a:pPr marL="285750">
              <a:lnSpc>
                <a:spcPct val="90000"/>
              </a:lnSpc>
              <a:spcAft>
                <a:spcPts val="600"/>
              </a:spcAft>
              <a:buClr>
                <a:srgbClr val="FF0000"/>
              </a:buClr>
              <a:defRPr/>
            </a:pPr>
            <a:r>
              <a:rPr lang="en-US" sz="2000" i="1"/>
              <a:t>Please note: You may be asked to Unmute to clarify your question</a:t>
            </a:r>
            <a:endParaRPr lang="en-US" sz="2000" i="1">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400"/>
          </a:p>
        </p:txBody>
      </p:sp>
      <p:pic>
        <p:nvPicPr>
          <p:cNvPr id="13" name="Picture 12">
            <a:extLst>
              <a:ext uri="{FF2B5EF4-FFF2-40B4-BE49-F238E27FC236}">
                <a16:creationId xmlns:a16="http://schemas.microsoft.com/office/drawing/2014/main" id="{AACA0A23-BECD-2145-AAF1-681BFD6D6837}"/>
              </a:ext>
            </a:extLst>
          </p:cNvPr>
          <p:cNvPicPr>
            <a:picLocks noChangeAspect="1"/>
          </p:cNvPicPr>
          <p:nvPr/>
        </p:nvPicPr>
        <p:blipFill rotWithShape="1">
          <a:blip r:embed="rId3"/>
          <a:srcRect l="21542" t="19879" b="21221"/>
          <a:stretch/>
        </p:blipFill>
        <p:spPr>
          <a:xfrm>
            <a:off x="1862578" y="3708278"/>
            <a:ext cx="357297" cy="292608"/>
          </a:xfrm>
          <a:prstGeom prst="rect">
            <a:avLst/>
          </a:prstGeom>
        </p:spPr>
      </p:pic>
      <p:pic>
        <p:nvPicPr>
          <p:cNvPr id="11" name="Picture 10">
            <a:extLst>
              <a:ext uri="{FF2B5EF4-FFF2-40B4-BE49-F238E27FC236}">
                <a16:creationId xmlns:a16="http://schemas.microsoft.com/office/drawing/2014/main" id="{8B4F8389-0CA4-7F4A-A4C6-7BC22E82EE8C}"/>
              </a:ext>
            </a:extLst>
          </p:cNvPr>
          <p:cNvPicPr>
            <a:picLocks noChangeAspect="1"/>
          </p:cNvPicPr>
          <p:nvPr/>
        </p:nvPicPr>
        <p:blipFill rotWithShape="1">
          <a:blip r:embed="rId4"/>
          <a:srcRect l="22235" t="19624" r="16749" b="21055"/>
          <a:stretch/>
        </p:blipFill>
        <p:spPr>
          <a:xfrm>
            <a:off x="2801393" y="2317321"/>
            <a:ext cx="419846" cy="408185"/>
          </a:xfrm>
          <a:prstGeom prst="rect">
            <a:avLst/>
          </a:prstGeom>
        </p:spPr>
      </p:pic>
      <p:grpSp>
        <p:nvGrpSpPr>
          <p:cNvPr id="22" name="Group 21">
            <a:extLst>
              <a:ext uri="{FF2B5EF4-FFF2-40B4-BE49-F238E27FC236}">
                <a16:creationId xmlns:a16="http://schemas.microsoft.com/office/drawing/2014/main" id="{14B5A3B6-98DC-0542-B4FB-613AB022AFCC}"/>
              </a:ext>
            </a:extLst>
          </p:cNvPr>
          <p:cNvGrpSpPr/>
          <p:nvPr/>
        </p:nvGrpSpPr>
        <p:grpSpPr>
          <a:xfrm>
            <a:off x="8650840" y="2317253"/>
            <a:ext cx="2386597" cy="2386597"/>
            <a:chOff x="8733443" y="1998222"/>
            <a:chExt cx="2386597" cy="2386597"/>
          </a:xfrm>
        </p:grpSpPr>
        <p:pic>
          <p:nvPicPr>
            <p:cNvPr id="5" name="Picture 4">
              <a:extLst>
                <a:ext uri="{FF2B5EF4-FFF2-40B4-BE49-F238E27FC236}">
                  <a16:creationId xmlns:a16="http://schemas.microsoft.com/office/drawing/2014/main" id="{DB33B680-2C96-BF4B-9742-297C0103AF6D}"/>
                </a:ext>
              </a:extLst>
            </p:cNvPr>
            <p:cNvPicPr>
              <a:picLocks noChangeAspect="1"/>
            </p:cNvPicPr>
            <p:nvPr/>
          </p:nvPicPr>
          <p:blipFill rotWithShape="1">
            <a:blip r:embed="rId4"/>
            <a:srcRect l="22235" t="19624" r="16749" b="21055"/>
            <a:stretch/>
          </p:blipFill>
          <p:spPr>
            <a:xfrm>
              <a:off x="9338915" y="2635007"/>
              <a:ext cx="1175652" cy="1142998"/>
            </a:xfrm>
            <a:prstGeom prst="rect">
              <a:avLst/>
            </a:prstGeom>
            <a:solidFill>
              <a:srgbClr val="FF0000"/>
            </a:solidFill>
            <a:effectLst/>
          </p:spPr>
        </p:pic>
        <p:sp>
          <p:nvSpPr>
            <p:cNvPr id="19" name="Oval 18">
              <a:extLst>
                <a:ext uri="{FF2B5EF4-FFF2-40B4-BE49-F238E27FC236}">
                  <a16:creationId xmlns:a16="http://schemas.microsoft.com/office/drawing/2014/main" id="{D7AE5241-95A1-4F4F-89AF-484E4100320B}"/>
                </a:ext>
              </a:extLst>
            </p:cNvPr>
            <p:cNvSpPr/>
            <p:nvPr/>
          </p:nvSpPr>
          <p:spPr>
            <a:xfrm>
              <a:off x="8733443" y="1998222"/>
              <a:ext cx="2386597" cy="23865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screenshot of a computer&#10;&#10;Description automatically generated">
            <a:extLst>
              <a:ext uri="{FF2B5EF4-FFF2-40B4-BE49-F238E27FC236}">
                <a16:creationId xmlns:a16="http://schemas.microsoft.com/office/drawing/2014/main" id="{E3BABCD8-1951-2441-BFAE-6B5AC26D4934}"/>
              </a:ext>
            </a:extLst>
          </p:cNvPr>
          <p:cNvPicPr/>
          <p:nvPr/>
        </p:nvPicPr>
        <p:blipFill rotWithShape="1">
          <a:blip r:embed="rId5"/>
          <a:srcRect l="39095" t="77373" r="59096" b="19165"/>
          <a:stretch/>
        </p:blipFill>
        <p:spPr bwMode="auto">
          <a:xfrm>
            <a:off x="6324599" y="4327033"/>
            <a:ext cx="371475" cy="377414"/>
          </a:xfrm>
          <a:prstGeom prst="rect">
            <a:avLst/>
          </a:prstGeom>
          <a:ln>
            <a:noFill/>
          </a:ln>
          <a:extLst>
            <a:ext uri="{53640926-AAD7-44D8-BBD7-CCE9431645EC}">
              <a14:shadowObscured xmlns:a14="http://schemas.microsoft.com/office/drawing/2010/main"/>
            </a:ext>
          </a:extLst>
        </p:spPr>
      </p:pic>
      <p:sp>
        <p:nvSpPr>
          <p:cNvPr id="8" name="Object 2">
            <a:extLst>
              <a:ext uri="{FF2B5EF4-FFF2-40B4-BE49-F238E27FC236}">
                <a16:creationId xmlns:a16="http://schemas.microsoft.com/office/drawing/2014/main" id="{39624106-90A5-A45A-B760-8B320E6B785B}"/>
              </a:ext>
            </a:extLst>
          </p:cNvPr>
          <p:cNvSpPr/>
          <p:nvPr/>
        </p:nvSpPr>
        <p:spPr>
          <a:xfrm>
            <a:off x="1047631" y="746316"/>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Q &amp; A #1 – How to ask questions</a:t>
            </a:r>
          </a:p>
        </p:txBody>
      </p:sp>
      <p:sp>
        <p:nvSpPr>
          <p:cNvPr id="14" name="Object 1">
            <a:extLst>
              <a:ext uri="{FF2B5EF4-FFF2-40B4-BE49-F238E27FC236}">
                <a16:creationId xmlns:a16="http://schemas.microsoft.com/office/drawing/2014/main" id="{BCE9F8DB-88F0-030C-5A3F-52B630802F0F}"/>
              </a:ext>
            </a:extLst>
          </p:cNvPr>
          <p:cNvSpPr/>
          <p:nvPr/>
        </p:nvSpPr>
        <p:spPr>
          <a:xfrm>
            <a:off x="1047631" y="1213251"/>
            <a:ext cx="380905" cy="38090"/>
          </a:xfrm>
          <a:prstGeom prst="rect">
            <a:avLst/>
          </a:prstGeom>
          <a:solidFill>
            <a:schemeClr val="accent6">
              <a:lumMod val="75000"/>
            </a:schemeClr>
          </a:solidFill>
        </p:spPr>
      </p:sp>
      <p:pic>
        <p:nvPicPr>
          <p:cNvPr id="7" name="Picture 5" descr="Logo&#10;&#10;Description automatically generated">
            <a:extLst>
              <a:ext uri="{FF2B5EF4-FFF2-40B4-BE49-F238E27FC236}">
                <a16:creationId xmlns:a16="http://schemas.microsoft.com/office/drawing/2014/main" id="{28CAC5BE-CD1B-866F-3930-E65843F03960}"/>
              </a:ext>
            </a:extLst>
          </p:cNvPr>
          <p:cNvPicPr>
            <a:picLocks noChangeAspect="1"/>
          </p:cNvPicPr>
          <p:nvPr/>
        </p:nvPicPr>
        <p:blipFill>
          <a:blip r:embed="rId6"/>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3782619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57600" y="921633"/>
            <a:ext cx="42466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Impacts of COVID-19</a:t>
            </a:r>
          </a:p>
        </p:txBody>
      </p:sp>
      <p:sp>
        <p:nvSpPr>
          <p:cNvPr id="4" name="TextBox 3">
            <a:extLst>
              <a:ext uri="{FF2B5EF4-FFF2-40B4-BE49-F238E27FC236}">
                <a16:creationId xmlns:a16="http://schemas.microsoft.com/office/drawing/2014/main" id="{E071A9E3-ECE1-4129-87DC-47989302FE36}"/>
              </a:ext>
            </a:extLst>
          </p:cNvPr>
          <p:cNvSpPr txBox="1"/>
          <p:nvPr/>
        </p:nvSpPr>
        <p:spPr>
          <a:xfrm>
            <a:off x="1866900" y="1905001"/>
            <a:ext cx="84582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Calibri"/>
                <a:ea typeface="+mn-ea"/>
                <a:cs typeface="+mn-cs"/>
              </a:rPr>
              <a:t>IG application instructions (</a:t>
            </a:r>
            <a:r>
              <a:rPr kumimoji="0" lang="en-CA" sz="2800" b="0" i="0" u="none" strike="noStrike" kern="1200" cap="none" spc="0" normalizeH="0" baseline="0" noProof="0">
                <a:ln>
                  <a:noFill/>
                </a:ln>
                <a:solidFill>
                  <a:prstClr val="black"/>
                </a:solidFill>
                <a:effectLst/>
                <a:uLnTx/>
                <a:uFillTx/>
                <a:latin typeface="Calibri"/>
                <a:ea typeface="+mn-ea"/>
                <a:cs typeface="+mn-cs"/>
                <a:hlinkClick r:id="rId4"/>
              </a:rPr>
              <a:t>https://www.sshrc-crsh.gc.ca/funding-financement/instructions/insight-savoir-eng.aspx</a:t>
            </a:r>
            <a:r>
              <a:rPr kumimoji="0" lang="en-CA" sz="2800" b="0" i="0" u="none" strike="noStrike" kern="1200" cap="none" spc="0" normalizeH="0" baseline="0" noProof="0">
                <a:ln>
                  <a:noFill/>
                </a:ln>
                <a:solidFill>
                  <a:prstClr val="black"/>
                </a:solidFill>
                <a:effectLst/>
                <a:uLnTx/>
                <a:uFillTx/>
                <a:latin typeface="Calibri"/>
                <a:ea typeface="+mn-ea"/>
                <a:cs typeface="+mn-cs"/>
              </a:rPr>
              <a:t>) describe where one may (if appropriate) speak to the possible impact of the COVID-19 pandemic on the proposed research project, and also on how the pandemic has had an effect on the applicant’s previous or current research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Calibri"/>
                <a:ea typeface="+mn-ea"/>
                <a:cs typeface="+mn-cs"/>
              </a:rPr>
              <a:t>SSHRC notes that this is not a mandatory part of the application.</a:t>
            </a:r>
          </a:p>
        </p:txBody>
      </p:sp>
    </p:spTree>
    <p:extLst>
      <p:ext uri="{BB962C8B-B14F-4D97-AF65-F5344CB8AC3E}">
        <p14:creationId xmlns:p14="http://schemas.microsoft.com/office/powerpoint/2010/main" val="67433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57600" y="685801"/>
            <a:ext cx="42466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Impacts of COVID-19</a:t>
            </a:r>
          </a:p>
        </p:txBody>
      </p:sp>
      <p:sp>
        <p:nvSpPr>
          <p:cNvPr id="4" name="TextBox 3">
            <a:extLst>
              <a:ext uri="{FF2B5EF4-FFF2-40B4-BE49-F238E27FC236}">
                <a16:creationId xmlns:a16="http://schemas.microsoft.com/office/drawing/2014/main" id="{E071A9E3-ECE1-4129-87DC-47989302FE36}"/>
              </a:ext>
            </a:extLst>
          </p:cNvPr>
          <p:cNvSpPr txBox="1"/>
          <p:nvPr/>
        </p:nvSpPr>
        <p:spPr>
          <a:xfrm>
            <a:off x="1866900" y="1219200"/>
            <a:ext cx="8458200" cy="553997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CA" sz="2200" b="0" i="0" u="none" strike="noStrike" kern="1200" cap="none" spc="0" normalizeH="0" baseline="0" noProof="0">
                <a:ln>
                  <a:noFill/>
                </a:ln>
                <a:solidFill>
                  <a:prstClr val="black"/>
                </a:solidFill>
                <a:effectLst/>
                <a:uLnTx/>
                <a:uFillTx/>
                <a:latin typeface="Calibri"/>
                <a:ea typeface="+mn-ea"/>
                <a:cs typeface="+mn-cs"/>
              </a:rPr>
              <a:t>In the “Detailed Description”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solidFill>
                <a:effectLst/>
                <a:uLnTx/>
                <a:uFillTx/>
                <a:latin typeface="Calibri"/>
                <a:ea typeface="+mn-ea"/>
                <a:cs typeface="+mn-cs"/>
              </a:rPr>
              <a:t>From the IG instructions: “</a:t>
            </a:r>
            <a:r>
              <a:rPr kumimoji="0" lang="en-US" sz="1600" b="0" i="0" u="none" strike="noStrike" kern="1200" cap="none" spc="0" normalizeH="0" baseline="0" noProof="0">
                <a:ln>
                  <a:noFill/>
                </a:ln>
                <a:solidFill>
                  <a:prstClr val="black"/>
                </a:solidFill>
                <a:effectLst/>
                <a:uLnTx/>
                <a:uFillTx/>
                <a:latin typeface="Calibri"/>
                <a:ea typeface="+mn-ea"/>
                <a:cs typeface="+mn-cs"/>
              </a:rPr>
              <a:t>Contingency plans related to the potential impact of the COVID-19 pandemic on your research project may be described in this section, if appropriate. This is not mandatory, but it may assist the merit review committee in assessing the feasibility of your proposal if your research plans are significantly disrupted (e.g., if international travel is not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a:ln>
                  <a:noFill/>
                </a:ln>
                <a:solidFill>
                  <a:prstClr val="black"/>
                </a:solidFill>
                <a:effectLst/>
                <a:uLnTx/>
                <a:uFillTx/>
                <a:latin typeface="Calibri"/>
                <a:ea typeface="+mn-ea"/>
                <a:cs typeface="+mn-cs"/>
              </a:rPr>
              <a:t>2. In the “Career Interruptions and Special Circumstances” section of the “Research Contributions”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solidFill>
                <a:effectLst/>
                <a:uLnTx/>
                <a:uFillTx/>
                <a:latin typeface="Calibri"/>
                <a:ea typeface="+mn-ea"/>
                <a:cs typeface="+mn-cs"/>
              </a:rPr>
              <a:t>Again from the IG instructions: “</a:t>
            </a:r>
            <a:r>
              <a:rPr kumimoji="0" lang="en-US" sz="1600" b="1" i="0" u="none" strike="noStrike" kern="1200" cap="none" spc="0" normalizeH="0" baseline="0" noProof="0">
                <a:ln>
                  <a:noFill/>
                </a:ln>
                <a:solidFill>
                  <a:prstClr val="black"/>
                </a:solidFill>
                <a:effectLst/>
                <a:uLnTx/>
                <a:uFillTx/>
                <a:latin typeface="Calibri"/>
                <a:ea typeface="+mn-ea"/>
                <a:cs typeface="+mn-cs"/>
              </a:rPr>
              <a:t>Career interruptions </a:t>
            </a:r>
            <a:r>
              <a:rPr kumimoji="0" lang="en-US" sz="1600" b="0" i="0" u="none" strike="noStrike" kern="1200" cap="none" spc="0" normalizeH="0" baseline="0" noProof="0">
                <a:ln>
                  <a:noFill/>
                </a:ln>
                <a:solidFill>
                  <a:prstClr val="black"/>
                </a:solidFill>
                <a:effectLst/>
                <a:uLnTx/>
                <a:uFillTx/>
                <a:latin typeface="Calibri"/>
                <a:ea typeface="+mn-ea"/>
                <a:cs typeface="+mn-cs"/>
              </a:rPr>
              <a:t>occur when researchers are taken away from their research work for an extended period of time for health, administrative, family or other reasons, or reasons related to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Special circumstances </a:t>
            </a:r>
            <a:r>
              <a:rPr kumimoji="0" lang="en-US" sz="1600" b="0" i="0" u="none" strike="noStrike" kern="1200" cap="none" spc="0" normalizeH="0" baseline="0" noProof="0">
                <a:ln>
                  <a:noFill/>
                </a:ln>
                <a:solidFill>
                  <a:prstClr val="black"/>
                </a:solidFill>
                <a:effectLst/>
                <a:uLnTx/>
                <a:uFillTx/>
                <a:latin typeface="Calibri"/>
                <a:ea typeface="+mn-ea"/>
                <a:cs typeface="+mn-cs"/>
              </a:rPr>
              <a:t> involve slowdowns in research productivity or any circumstances that impact the progression of academic careers in a distinctive way. Researchers can use this section to indicate that their research work was impacted by circumstances related to health (and/or disability), administrative, family, cultural or community responsibilities, socio-economic context, COVID-19, or other factors . . . Use this optional section to outline any career interruptions or special circumstances that have affected your research activities. Provide dates of interruptions and indicate the reason for the delay in general terms (e.g., illness, disability, family loss or illness, cultural or community responsibilities, socio-economic context, COVID-19).”</a:t>
            </a:r>
            <a:endParaRPr kumimoji="0" lang="en-CA" sz="1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67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57600" y="685801"/>
            <a:ext cx="42466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Impacts of COVID-19</a:t>
            </a:r>
          </a:p>
        </p:txBody>
      </p:sp>
      <p:sp>
        <p:nvSpPr>
          <p:cNvPr id="4" name="TextBox 3">
            <a:extLst>
              <a:ext uri="{FF2B5EF4-FFF2-40B4-BE49-F238E27FC236}">
                <a16:creationId xmlns:a16="http://schemas.microsoft.com/office/drawing/2014/main" id="{E071A9E3-ECE1-4129-87DC-47989302FE36}"/>
              </a:ext>
            </a:extLst>
          </p:cNvPr>
          <p:cNvSpPr txBox="1"/>
          <p:nvPr/>
        </p:nvSpPr>
        <p:spPr>
          <a:xfrm>
            <a:off x="1866900" y="1219201"/>
            <a:ext cx="8458200"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rPr>
              <a:t>So not a mandatory part of the 2022 IG application, but…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rPr>
              <a:t>A message during the pandemic from a SSHRC Senior Program Officer: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“Given the current COVID-19 situation, I suspect a committee will likely be looking critically at whether what is being proposed is feasible within the current context and whether any ongoing research remains incomplete.”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…so referring to the pandemic within the context of either contingency plans for your proposed IG project or career interruptions or slowdowns in research should be considered if appropriate for your proposal.*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*But just to be the devil’s advocate, a former committee member suggested that if a proposal is excellent, then the potential (negative) impact of the pandemic on the proposed project would not have a great impact on its chances of being funded.</a:t>
            </a: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367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53412" y="1244798"/>
            <a:ext cx="8481189" cy="541686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Minimum essential funding</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Committee may recommend cuts if budget is deemed insufficiently justified or not appropriate</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at 30% may fail on Feasibility</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at 50% must fail on Feasibility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know the typical budgets in your field, unrealistically high or low budgets will lower score</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justify all costs (HOW and WHY)</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be consistent with proposal description</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budget for any one year cannot exceed $100,000</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do not include ineligible expenses </a:t>
            </a:r>
          </a:p>
          <a:p>
            <a:pPr marL="1714500" marR="0" lvl="3"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e.g. remuneration &amp; travel for guest speakers and presenters, overhead, payments to Applicant/Co-Apps/Collabs.</a:t>
            </a:r>
          </a:p>
          <a:p>
            <a:pPr marL="1714500" marR="0" lvl="3"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Upon initial review, if 30% or more of budget is ineligible, then application will not reach committee</a:t>
            </a:r>
          </a:p>
          <a:p>
            <a:pPr marL="1714500" marR="0" lvl="3"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Research expenses for collaborators</a:t>
            </a: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avoid red flags!</a:t>
            </a:r>
          </a:p>
        </p:txBody>
      </p:sp>
      <p:sp>
        <p:nvSpPr>
          <p:cNvPr id="3" name="TextBox 2"/>
          <p:cNvSpPr txBox="1"/>
          <p:nvPr/>
        </p:nvSpPr>
        <p:spPr>
          <a:xfrm>
            <a:off x="5324026" y="685801"/>
            <a:ext cx="15439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Budget</a:t>
            </a:r>
          </a:p>
        </p:txBody>
      </p:sp>
    </p:spTree>
    <p:extLst>
      <p:ext uri="{BB962C8B-B14F-4D97-AF65-F5344CB8AC3E}">
        <p14:creationId xmlns:p14="http://schemas.microsoft.com/office/powerpoint/2010/main" val="276766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24025" y="695739"/>
            <a:ext cx="12411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002060"/>
                </a:solidFill>
                <a:effectLst/>
                <a:uLnTx/>
                <a:uFillTx/>
                <a:latin typeface="Calibri"/>
                <a:ea typeface="+mn-ea"/>
                <a:cs typeface="+mn-cs"/>
              </a:rPr>
              <a:t>Budget</a:t>
            </a:r>
          </a:p>
        </p:txBody>
      </p:sp>
      <p:sp>
        <p:nvSpPr>
          <p:cNvPr id="4" name="TextBox 3">
            <a:extLst>
              <a:ext uri="{FF2B5EF4-FFF2-40B4-BE49-F238E27FC236}">
                <a16:creationId xmlns:a16="http://schemas.microsoft.com/office/drawing/2014/main" id="{EFADFC88-1A3F-41E9-88F7-D908589B33C8}"/>
              </a:ext>
            </a:extLst>
          </p:cNvPr>
          <p:cNvSpPr txBox="1"/>
          <p:nvPr/>
        </p:nvSpPr>
        <p:spPr>
          <a:xfrm>
            <a:off x="1981199" y="960542"/>
            <a:ext cx="82296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a:ln>
                  <a:noFill/>
                </a:ln>
                <a:solidFill>
                  <a:prstClr val="black"/>
                </a:solidFill>
                <a:effectLst/>
                <a:uLnTx/>
                <a:uFillTx/>
                <a:latin typeface="Calibri"/>
                <a:ea typeface="+mn-ea"/>
                <a:cs typeface="+mn-cs"/>
              </a:rPr>
              <a:t>In 2021 IG competition: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CA" sz="2100" b="0" i="0" u="none" strike="noStrike" kern="1200" cap="none" spc="0" normalizeH="0" baseline="0" noProof="0">
                <a:ln>
                  <a:noFill/>
                </a:ln>
                <a:solidFill>
                  <a:prstClr val="black"/>
                </a:solidFill>
                <a:effectLst/>
                <a:uLnTx/>
                <a:uFillTx/>
                <a:latin typeface="Calibri"/>
                <a:ea typeface="+mn-ea"/>
                <a:cs typeface="+mn-cs"/>
              </a:rPr>
              <a:t>For UofT applicants, 57 applications out of 88 were funded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CA" sz="2100" b="0" i="0" u="none" strike="noStrike" kern="1200" cap="none" spc="0" normalizeH="0" baseline="0" noProof="0">
                <a:ln>
                  <a:noFill/>
                </a:ln>
                <a:solidFill>
                  <a:prstClr val="black"/>
                </a:solidFill>
                <a:effectLst/>
                <a:uLnTx/>
                <a:uFillTx/>
                <a:latin typeface="Calibri"/>
                <a:ea typeface="+mn-ea"/>
                <a:cs typeface="+mn-cs"/>
              </a:rPr>
              <a:t>Of those 57 funded applications, 27 were fully funded (47.3%)</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CA" sz="2100" b="0" i="0" u="none" strike="noStrike" kern="1200" cap="none" spc="0" normalizeH="0" baseline="0" noProof="0">
              <a:ln>
                <a:noFill/>
              </a:ln>
              <a:solidFill>
                <a:prstClr val="black"/>
              </a:solidFill>
              <a:effectLst/>
              <a:highlight>
                <a:srgbClr val="FFFF00"/>
              </a:highlight>
              <a:uLnTx/>
              <a:uFillTx/>
              <a:latin typeface="Calibri"/>
              <a:ea typeface="+mn-ea"/>
              <a:cs typeface="+mn-cs"/>
            </a:endParaRPr>
          </a:p>
        </p:txBody>
      </p:sp>
      <p:graphicFrame>
        <p:nvGraphicFramePr>
          <p:cNvPr id="2" name="Table 4">
            <a:extLst>
              <a:ext uri="{FF2B5EF4-FFF2-40B4-BE49-F238E27FC236}">
                <a16:creationId xmlns:a16="http://schemas.microsoft.com/office/drawing/2014/main" id="{6D55C51F-BA0F-43BD-8227-61EDB11AA327}"/>
              </a:ext>
            </a:extLst>
          </p:cNvPr>
          <p:cNvGraphicFramePr>
            <a:graphicFrameLocks noGrp="1"/>
          </p:cNvGraphicFramePr>
          <p:nvPr/>
        </p:nvGraphicFramePr>
        <p:xfrm>
          <a:off x="1676400" y="2191647"/>
          <a:ext cx="8839200" cy="4556760"/>
        </p:xfrm>
        <a:graphic>
          <a:graphicData uri="http://schemas.openxmlformats.org/drawingml/2006/table">
            <a:tbl>
              <a:tblPr firstRow="1" bandRow="1">
                <a:tableStyleId>{5C22544A-7EE6-4342-B048-85BDC9FD1C3A}</a:tableStyleId>
              </a:tblPr>
              <a:tblGrid>
                <a:gridCol w="4722963">
                  <a:extLst>
                    <a:ext uri="{9D8B030D-6E8A-4147-A177-3AD203B41FA5}">
                      <a16:colId xmlns:a16="http://schemas.microsoft.com/office/drawing/2014/main" val="4148424129"/>
                    </a:ext>
                  </a:extLst>
                </a:gridCol>
                <a:gridCol w="2125282">
                  <a:extLst>
                    <a:ext uri="{9D8B030D-6E8A-4147-A177-3AD203B41FA5}">
                      <a16:colId xmlns:a16="http://schemas.microsoft.com/office/drawing/2014/main" val="1426815386"/>
                    </a:ext>
                  </a:extLst>
                </a:gridCol>
                <a:gridCol w="1990955">
                  <a:extLst>
                    <a:ext uri="{9D8B030D-6E8A-4147-A177-3AD203B41FA5}">
                      <a16:colId xmlns:a16="http://schemas.microsoft.com/office/drawing/2014/main" val="1452010584"/>
                    </a:ext>
                  </a:extLst>
                </a:gridCol>
              </a:tblGrid>
              <a:tr h="370840">
                <a:tc>
                  <a:txBody>
                    <a:bodyPr/>
                    <a:lstStyle/>
                    <a:p>
                      <a:endParaRPr lang="en-CA" sz="1700"/>
                    </a:p>
                  </a:txBody>
                  <a:tcPr/>
                </a:tc>
                <a:tc>
                  <a:txBody>
                    <a:bodyPr/>
                    <a:lstStyle/>
                    <a:p>
                      <a:pPr algn="ctr"/>
                      <a:r>
                        <a:rPr lang="en-CA" sz="1700"/>
                        <a:t>Stream A</a:t>
                      </a:r>
                    </a:p>
                  </a:txBody>
                  <a:tcPr/>
                </a:tc>
                <a:tc>
                  <a:txBody>
                    <a:bodyPr/>
                    <a:lstStyle/>
                    <a:p>
                      <a:pPr algn="ctr"/>
                      <a:r>
                        <a:rPr lang="en-CA" sz="1700"/>
                        <a:t>Stream B</a:t>
                      </a:r>
                    </a:p>
                  </a:txBody>
                  <a:tcPr/>
                </a:tc>
                <a:extLst>
                  <a:ext uri="{0D108BD9-81ED-4DB2-BD59-A6C34878D82A}">
                    <a16:rowId xmlns:a16="http://schemas.microsoft.com/office/drawing/2014/main" val="3272404783"/>
                  </a:ext>
                </a:extLst>
              </a:tr>
              <a:tr h="370840">
                <a:tc>
                  <a:txBody>
                    <a:bodyPr/>
                    <a:lstStyle/>
                    <a:p>
                      <a:r>
                        <a:rPr lang="en-CA" sz="1700"/>
                        <a:t># of funded applications</a:t>
                      </a:r>
                    </a:p>
                  </a:txBody>
                  <a:tcPr/>
                </a:tc>
                <a:tc>
                  <a:txBody>
                    <a:bodyPr/>
                    <a:lstStyle/>
                    <a:p>
                      <a:pPr algn="ctr"/>
                      <a:r>
                        <a:rPr lang="en-CA" sz="1700"/>
                        <a:t>30</a:t>
                      </a:r>
                    </a:p>
                  </a:txBody>
                  <a:tcPr/>
                </a:tc>
                <a:tc>
                  <a:txBody>
                    <a:bodyPr/>
                    <a:lstStyle/>
                    <a:p>
                      <a:pPr algn="ctr"/>
                      <a:r>
                        <a:rPr lang="en-CA" sz="1700"/>
                        <a:t>27</a:t>
                      </a:r>
                    </a:p>
                  </a:txBody>
                  <a:tcPr/>
                </a:tc>
                <a:extLst>
                  <a:ext uri="{0D108BD9-81ED-4DB2-BD59-A6C34878D82A}">
                    <a16:rowId xmlns:a16="http://schemas.microsoft.com/office/drawing/2014/main" val="833117004"/>
                  </a:ext>
                </a:extLst>
              </a:tr>
              <a:tr h="370840">
                <a:tc>
                  <a:txBody>
                    <a:bodyPr/>
                    <a:lstStyle/>
                    <a:p>
                      <a:r>
                        <a:rPr lang="en-CA" sz="1700"/>
                        <a:t>Total amount requested for funded applications</a:t>
                      </a:r>
                    </a:p>
                  </a:txBody>
                  <a:tcPr/>
                </a:tc>
                <a:tc>
                  <a:txBody>
                    <a:bodyPr/>
                    <a:lstStyle/>
                    <a:p>
                      <a:pPr algn="ctr"/>
                      <a:r>
                        <a:rPr lang="en-CA" sz="1700"/>
                        <a:t> $2,652,653 </a:t>
                      </a:r>
                    </a:p>
                  </a:txBody>
                  <a:tcPr/>
                </a:tc>
                <a:tc>
                  <a:txBody>
                    <a:bodyPr/>
                    <a:lstStyle/>
                    <a:p>
                      <a:pPr algn="ctr"/>
                      <a:r>
                        <a:rPr lang="en-CA" sz="1700"/>
                        <a:t> $6,848,325 </a:t>
                      </a:r>
                    </a:p>
                  </a:txBody>
                  <a:tcPr/>
                </a:tc>
                <a:extLst>
                  <a:ext uri="{0D108BD9-81ED-4DB2-BD59-A6C34878D82A}">
                    <a16:rowId xmlns:a16="http://schemas.microsoft.com/office/drawing/2014/main" val="1283356956"/>
                  </a:ext>
                </a:extLst>
              </a:tr>
              <a:tr h="370840">
                <a:tc>
                  <a:txBody>
                    <a:bodyPr/>
                    <a:lstStyle/>
                    <a:p>
                      <a:r>
                        <a:rPr lang="en-CA" sz="1700"/>
                        <a:t>Total amount awarded for funded applications</a:t>
                      </a:r>
                    </a:p>
                  </a:txBody>
                  <a:tcPr/>
                </a:tc>
                <a:tc>
                  <a:txBody>
                    <a:bodyPr/>
                    <a:lstStyle/>
                    <a:p>
                      <a:pPr algn="ctr"/>
                      <a:r>
                        <a:rPr lang="en-CA" sz="1700"/>
                        <a:t> $2,459,805 </a:t>
                      </a:r>
                    </a:p>
                  </a:txBody>
                  <a:tcPr/>
                </a:tc>
                <a:tc>
                  <a:txBody>
                    <a:bodyPr/>
                    <a:lstStyle/>
                    <a:p>
                      <a:pPr algn="ctr"/>
                      <a:r>
                        <a:rPr lang="en-CA" sz="1700"/>
                        <a:t> $6,117,688 </a:t>
                      </a:r>
                    </a:p>
                  </a:txBody>
                  <a:tcPr/>
                </a:tc>
                <a:extLst>
                  <a:ext uri="{0D108BD9-81ED-4DB2-BD59-A6C34878D82A}">
                    <a16:rowId xmlns:a16="http://schemas.microsoft.com/office/drawing/2014/main" val="1867546761"/>
                  </a:ext>
                </a:extLst>
              </a:tr>
              <a:tr h="370840">
                <a:tc>
                  <a:txBody>
                    <a:bodyPr/>
                    <a:lstStyle/>
                    <a:p>
                      <a:r>
                        <a:rPr lang="en-CA" sz="1700"/>
                        <a:t>Avg grant requested for funded applications</a:t>
                      </a:r>
                    </a:p>
                  </a:txBody>
                  <a:tcPr/>
                </a:tc>
                <a:tc>
                  <a:txBody>
                    <a:bodyPr/>
                    <a:lstStyle/>
                    <a:p>
                      <a:pPr algn="ctr"/>
                      <a:r>
                        <a:rPr lang="en-CA" sz="1700"/>
                        <a:t>$88,422</a:t>
                      </a:r>
                    </a:p>
                  </a:txBody>
                  <a:tcPr/>
                </a:tc>
                <a:tc>
                  <a:txBody>
                    <a:bodyPr/>
                    <a:lstStyle/>
                    <a:p>
                      <a:pPr algn="ctr"/>
                      <a:r>
                        <a:rPr lang="en-CA" sz="1700"/>
                        <a:t>$253,642</a:t>
                      </a:r>
                    </a:p>
                  </a:txBody>
                  <a:tcPr/>
                </a:tc>
                <a:extLst>
                  <a:ext uri="{0D108BD9-81ED-4DB2-BD59-A6C34878D82A}">
                    <a16:rowId xmlns:a16="http://schemas.microsoft.com/office/drawing/2014/main" val="3682843987"/>
                  </a:ext>
                </a:extLst>
              </a:tr>
              <a:tr h="370840">
                <a:tc>
                  <a:txBody>
                    <a:bodyPr/>
                    <a:lstStyle/>
                    <a:p>
                      <a:r>
                        <a:rPr lang="en-CA" sz="1700"/>
                        <a:t>Avg grant awarded for funded applications</a:t>
                      </a:r>
                    </a:p>
                  </a:txBody>
                  <a:tcPr/>
                </a:tc>
                <a:tc>
                  <a:txBody>
                    <a:bodyPr/>
                    <a:lstStyle/>
                    <a:p>
                      <a:pPr algn="ctr"/>
                      <a:r>
                        <a:rPr lang="en-CA" sz="1700"/>
                        <a:t>$81,994</a:t>
                      </a:r>
                    </a:p>
                  </a:txBody>
                  <a:tcPr/>
                </a:tc>
                <a:tc>
                  <a:txBody>
                    <a:bodyPr/>
                    <a:lstStyle/>
                    <a:p>
                      <a:pPr algn="ctr"/>
                      <a:r>
                        <a:rPr lang="en-CA" sz="1700"/>
                        <a:t>$226,581</a:t>
                      </a:r>
                    </a:p>
                  </a:txBody>
                  <a:tcPr/>
                </a:tc>
                <a:extLst>
                  <a:ext uri="{0D108BD9-81ED-4DB2-BD59-A6C34878D82A}">
                    <a16:rowId xmlns:a16="http://schemas.microsoft.com/office/drawing/2014/main" val="1214933460"/>
                  </a:ext>
                </a:extLst>
              </a:tr>
              <a:tr h="370840">
                <a:tc>
                  <a:txBody>
                    <a:bodyPr/>
                    <a:lstStyle/>
                    <a:p>
                      <a:r>
                        <a:rPr lang="en-CA" sz="1700"/>
                        <a:t>Avg budget reduction for funded applications</a:t>
                      </a:r>
                    </a:p>
                  </a:txBody>
                  <a:tcPr/>
                </a:tc>
                <a:tc>
                  <a:txBody>
                    <a:bodyPr/>
                    <a:lstStyle/>
                    <a:p>
                      <a:pPr algn="ctr"/>
                      <a:r>
                        <a:rPr lang="en-CA" sz="1700"/>
                        <a:t>$6,428</a:t>
                      </a:r>
                    </a:p>
                  </a:txBody>
                  <a:tcPr/>
                </a:tc>
                <a:tc>
                  <a:txBody>
                    <a:bodyPr/>
                    <a:lstStyle/>
                    <a:p>
                      <a:pPr algn="ctr"/>
                      <a:r>
                        <a:rPr lang="en-CA" sz="1700"/>
                        <a:t>$27,061</a:t>
                      </a:r>
                    </a:p>
                  </a:txBody>
                  <a:tcPr/>
                </a:tc>
                <a:extLst>
                  <a:ext uri="{0D108BD9-81ED-4DB2-BD59-A6C34878D82A}">
                    <a16:rowId xmlns:a16="http://schemas.microsoft.com/office/drawing/2014/main" val="2904209026"/>
                  </a:ext>
                </a:extLst>
              </a:tr>
              <a:tr h="370840">
                <a:tc>
                  <a:txBody>
                    <a:bodyPr/>
                    <a:lstStyle/>
                    <a:p>
                      <a:r>
                        <a:rPr lang="en-CA" sz="1700"/>
                        <a:t># of FULLY funded applications</a:t>
                      </a:r>
                    </a:p>
                  </a:txBody>
                  <a:tcPr>
                    <a:solidFill>
                      <a:schemeClr val="accent2">
                        <a:lumMod val="40000"/>
                        <a:lumOff val="60000"/>
                      </a:schemeClr>
                    </a:solidFill>
                  </a:tcPr>
                </a:tc>
                <a:tc>
                  <a:txBody>
                    <a:bodyPr/>
                    <a:lstStyle/>
                    <a:p>
                      <a:pPr algn="ctr"/>
                      <a:r>
                        <a:rPr lang="en-CA" sz="1700"/>
                        <a:t>16 (53.3%)</a:t>
                      </a:r>
                    </a:p>
                  </a:txBody>
                  <a:tcPr>
                    <a:solidFill>
                      <a:schemeClr val="accent2">
                        <a:lumMod val="40000"/>
                        <a:lumOff val="60000"/>
                      </a:schemeClr>
                    </a:solidFill>
                  </a:tcPr>
                </a:tc>
                <a:tc>
                  <a:txBody>
                    <a:bodyPr/>
                    <a:lstStyle/>
                    <a:p>
                      <a:pPr algn="ctr"/>
                      <a:r>
                        <a:rPr lang="en-CA" sz="1700"/>
                        <a:t>11 (40.7%)</a:t>
                      </a:r>
                    </a:p>
                  </a:txBody>
                  <a:tcPr>
                    <a:solidFill>
                      <a:schemeClr val="accent2">
                        <a:lumMod val="40000"/>
                        <a:lumOff val="60000"/>
                      </a:schemeClr>
                    </a:solidFill>
                  </a:tcPr>
                </a:tc>
                <a:extLst>
                  <a:ext uri="{0D108BD9-81ED-4DB2-BD59-A6C34878D82A}">
                    <a16:rowId xmlns:a16="http://schemas.microsoft.com/office/drawing/2014/main" val="701656115"/>
                  </a:ext>
                </a:extLst>
              </a:tr>
              <a:tr h="370840">
                <a:tc>
                  <a:txBody>
                    <a:bodyPr/>
                    <a:lstStyle/>
                    <a:p>
                      <a:r>
                        <a:rPr lang="en-CA" sz="1700"/>
                        <a:t>Avg budget reduction (for grants not fully funded)</a:t>
                      </a:r>
                    </a:p>
                  </a:txBody>
                  <a:tcPr>
                    <a:solidFill>
                      <a:schemeClr val="accent2">
                        <a:lumMod val="20000"/>
                        <a:lumOff val="80000"/>
                      </a:schemeClr>
                    </a:solidFill>
                  </a:tcPr>
                </a:tc>
                <a:tc>
                  <a:txBody>
                    <a:bodyPr/>
                    <a:lstStyle/>
                    <a:p>
                      <a:pPr algn="ctr"/>
                      <a:r>
                        <a:rPr lang="en-CA" sz="1700"/>
                        <a:t>$13,775</a:t>
                      </a:r>
                    </a:p>
                  </a:txBody>
                  <a:tcPr>
                    <a:solidFill>
                      <a:schemeClr val="accent2">
                        <a:lumMod val="20000"/>
                        <a:lumOff val="80000"/>
                      </a:schemeClr>
                    </a:solidFill>
                  </a:tcPr>
                </a:tc>
                <a:tc>
                  <a:txBody>
                    <a:bodyPr/>
                    <a:lstStyle/>
                    <a:p>
                      <a:pPr algn="ctr"/>
                      <a:r>
                        <a:rPr lang="en-CA" sz="1700"/>
                        <a:t>$45,665</a:t>
                      </a:r>
                    </a:p>
                  </a:txBody>
                  <a:tcPr>
                    <a:solidFill>
                      <a:schemeClr val="accent2">
                        <a:lumMod val="20000"/>
                        <a:lumOff val="80000"/>
                      </a:schemeClr>
                    </a:solidFill>
                  </a:tcPr>
                </a:tc>
                <a:extLst>
                  <a:ext uri="{0D108BD9-81ED-4DB2-BD59-A6C34878D82A}">
                    <a16:rowId xmlns:a16="http://schemas.microsoft.com/office/drawing/2014/main" val="1419013540"/>
                  </a:ext>
                </a:extLst>
              </a:tr>
              <a:tr h="370840">
                <a:tc>
                  <a:txBody>
                    <a:bodyPr/>
                    <a:lstStyle/>
                    <a:p>
                      <a:r>
                        <a:rPr lang="en-CA" sz="1700"/>
                        <a:t>Amount of smallest budget cut</a:t>
                      </a:r>
                    </a:p>
                  </a:txBody>
                  <a:tcPr>
                    <a:solidFill>
                      <a:schemeClr val="accent2">
                        <a:lumMod val="40000"/>
                        <a:lumOff val="60000"/>
                      </a:schemeClr>
                    </a:solidFill>
                  </a:tcPr>
                </a:tc>
                <a:tc>
                  <a:txBody>
                    <a:bodyPr/>
                    <a:lstStyle/>
                    <a:p>
                      <a:pPr algn="ctr"/>
                      <a:r>
                        <a:rPr lang="en-US" sz="1700"/>
                        <a:t>$1,500 (or 1.51% of proposed budget)</a:t>
                      </a:r>
                    </a:p>
                  </a:txBody>
                  <a:tcPr>
                    <a:solidFill>
                      <a:schemeClr val="accent2">
                        <a:lumMod val="40000"/>
                        <a:lumOff val="60000"/>
                      </a:schemeClr>
                    </a:solidFill>
                  </a:tcPr>
                </a:tc>
                <a:tc>
                  <a:txBody>
                    <a:bodyPr/>
                    <a:lstStyle/>
                    <a:p>
                      <a:pPr algn="ctr"/>
                      <a:r>
                        <a:rPr lang="en-US" sz="1700"/>
                        <a:t>$4,500 (or 1.8% of proposed budget)</a:t>
                      </a:r>
                    </a:p>
                  </a:txBody>
                  <a:tcPr>
                    <a:solidFill>
                      <a:schemeClr val="accent2">
                        <a:lumMod val="40000"/>
                        <a:lumOff val="60000"/>
                      </a:schemeClr>
                    </a:solidFill>
                  </a:tcPr>
                </a:tc>
                <a:extLst>
                  <a:ext uri="{0D108BD9-81ED-4DB2-BD59-A6C34878D82A}">
                    <a16:rowId xmlns:a16="http://schemas.microsoft.com/office/drawing/2014/main" val="1016620857"/>
                  </a:ext>
                </a:extLst>
              </a:tr>
              <a:tr h="370840">
                <a:tc>
                  <a:txBody>
                    <a:bodyPr/>
                    <a:lstStyle/>
                    <a:p>
                      <a:r>
                        <a:rPr lang="en-CA" sz="1700"/>
                        <a:t>Amount of largest budget cut</a:t>
                      </a:r>
                    </a:p>
                  </a:txBody>
                  <a:tcPr>
                    <a:solidFill>
                      <a:schemeClr val="accent2">
                        <a:lumMod val="20000"/>
                        <a:lumOff val="80000"/>
                      </a:schemeClr>
                    </a:solidFill>
                  </a:tcPr>
                </a:tc>
                <a:tc>
                  <a:txBody>
                    <a:bodyPr/>
                    <a:lstStyle/>
                    <a:p>
                      <a:pPr algn="ctr"/>
                      <a:r>
                        <a:rPr lang="en-US" sz="1700"/>
                        <a:t>$33,500 (or 34.72% of proposed budget)</a:t>
                      </a:r>
                    </a:p>
                  </a:txBody>
                  <a:tcPr>
                    <a:solidFill>
                      <a:schemeClr val="accent2">
                        <a:lumMod val="20000"/>
                        <a:lumOff val="80000"/>
                      </a:schemeClr>
                    </a:solidFill>
                  </a:tcPr>
                </a:tc>
                <a:tc>
                  <a:txBody>
                    <a:bodyPr/>
                    <a:lstStyle/>
                    <a:p>
                      <a:pPr algn="ctr"/>
                      <a:r>
                        <a:rPr lang="en-US" sz="1700"/>
                        <a:t>$92,451 (or 29% of proposed budget)</a:t>
                      </a:r>
                    </a:p>
                  </a:txBody>
                  <a:tcPr>
                    <a:solidFill>
                      <a:schemeClr val="accent2">
                        <a:lumMod val="20000"/>
                        <a:lumOff val="80000"/>
                      </a:schemeClr>
                    </a:solidFill>
                  </a:tcPr>
                </a:tc>
                <a:extLst>
                  <a:ext uri="{0D108BD9-81ED-4DB2-BD59-A6C34878D82A}">
                    <a16:rowId xmlns:a16="http://schemas.microsoft.com/office/drawing/2014/main" val="2153075350"/>
                  </a:ext>
                </a:extLst>
              </a:tr>
            </a:tbl>
          </a:graphicData>
        </a:graphic>
      </p:graphicFrame>
    </p:spTree>
    <p:extLst>
      <p:ext uri="{BB962C8B-B14F-4D97-AF65-F5344CB8AC3E}">
        <p14:creationId xmlns:p14="http://schemas.microsoft.com/office/powerpoint/2010/main" val="903959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098" y="685801"/>
            <a:ext cx="28418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Budget cont’d</a:t>
            </a:r>
          </a:p>
        </p:txBody>
      </p:sp>
      <p:sp>
        <p:nvSpPr>
          <p:cNvPr id="4" name="TextBox 3">
            <a:extLst>
              <a:ext uri="{FF2B5EF4-FFF2-40B4-BE49-F238E27FC236}">
                <a16:creationId xmlns:a16="http://schemas.microsoft.com/office/drawing/2014/main" id="{2F3C1491-9C0D-42ED-88EE-25DB91B71E1B}"/>
              </a:ext>
            </a:extLst>
          </p:cNvPr>
          <p:cNvSpPr txBox="1"/>
          <p:nvPr/>
        </p:nvSpPr>
        <p:spPr>
          <a:xfrm>
            <a:off x="1653412" y="1295401"/>
            <a:ext cx="8938389"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3 questions that should be answered for each item in one’s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200" b="1" i="0" u="none" strike="noStrike" kern="1200" cap="none" spc="0" normalizeH="0" baseline="0" noProof="0">
                <a:ln>
                  <a:noFill/>
                </a:ln>
                <a:solidFill>
                  <a:srgbClr val="FF0000"/>
                </a:solidFill>
                <a:effectLst/>
                <a:uLnTx/>
                <a:uFillTx/>
                <a:latin typeface="Calibri"/>
                <a:ea typeface="+mn-ea"/>
                <a:cs typeface="+mn-cs"/>
              </a:rPr>
              <a:t>How much? </a:t>
            </a:r>
            <a:r>
              <a:rPr kumimoji="0" lang="en-CA" sz="2200" b="1" i="0" u="none" strike="noStrike" kern="1200" cap="none" spc="0" normalizeH="0" baseline="0" noProof="0">
                <a:ln>
                  <a:noFill/>
                </a:ln>
                <a:solidFill>
                  <a:srgbClr val="9BBB59">
                    <a:lumMod val="75000"/>
                  </a:srgbClr>
                </a:solidFill>
                <a:effectLst/>
                <a:uLnTx/>
                <a:uFillTx/>
                <a:latin typeface="Calibri"/>
                <a:ea typeface="+mn-ea"/>
                <a:cs typeface="+mn-cs"/>
              </a:rPr>
              <a:t>How did you calculate this cost? </a:t>
            </a:r>
            <a:r>
              <a:rPr kumimoji="0" lang="en-CA" sz="2200" b="1" i="0" u="none" strike="noStrike" kern="1200" cap="none" spc="0" normalizeH="0" baseline="0" noProof="0">
                <a:ln>
                  <a:noFill/>
                </a:ln>
                <a:solidFill>
                  <a:srgbClr val="0070C0"/>
                </a:solidFill>
                <a:effectLst/>
                <a:uLnTx/>
                <a:uFillTx/>
                <a:latin typeface="Calibri"/>
                <a:ea typeface="+mn-ea"/>
                <a:cs typeface="+mn-cs"/>
              </a:rPr>
              <a:t>Why is this expense 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900" b="0" i="0" u="none" strike="noStrike" kern="1200" cap="none" spc="0" normalizeH="0" baseline="0" noProof="0">
                <a:ln>
                  <a:noFill/>
                </a:ln>
                <a:solidFill>
                  <a:prstClr val="black"/>
                </a:solidFill>
                <a:effectLst/>
                <a:uLnTx/>
                <a:uFillTx/>
                <a:latin typeface="Calibri"/>
                <a:ea typeface="+mn-ea"/>
                <a:cs typeface="+mn-cs"/>
              </a:rPr>
              <a:t>The budget is split into two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900" b="1" i="0" u="none" strike="noStrike" kern="1200" cap="none" spc="0" normalizeH="0" baseline="0" noProof="0">
                <a:ln>
                  <a:noFill/>
                </a:ln>
                <a:solidFill>
                  <a:prstClr val="black"/>
                </a:solidFill>
                <a:effectLst/>
                <a:uLnTx/>
                <a:uFillTx/>
                <a:latin typeface="Calibri"/>
                <a:ea typeface="+mn-ea"/>
                <a:cs typeface="+mn-cs"/>
              </a:rPr>
              <a:t>Funds requested from SSHRC (i.e., the budget table)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900" b="0" i="0" u="none" strike="noStrike" kern="1200" cap="none" spc="0" normalizeH="0" baseline="0" noProof="0">
                <a:ln>
                  <a:noFill/>
                </a:ln>
                <a:solidFill>
                  <a:prstClr val="black"/>
                </a:solidFill>
                <a:effectLst/>
                <a:uLnTx/>
                <a:uFillTx/>
                <a:latin typeface="Calibri"/>
                <a:ea typeface="+mn-ea"/>
                <a:cs typeface="+mn-cs"/>
              </a:rPr>
              <a:t>This section is just for the numbers (i.e., How much?)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900" b="0" i="0" u="none" strike="noStrike" kern="1200" cap="none" spc="0" normalizeH="0" baseline="0" noProof="0">
                <a:ln>
                  <a:noFill/>
                </a:ln>
                <a:solidFill>
                  <a:prstClr val="black"/>
                </a:solidFill>
                <a:effectLst/>
                <a:uLnTx/>
                <a:uFillTx/>
                <a:latin typeface="Calibri"/>
                <a:ea typeface="+mn-ea"/>
                <a:cs typeface="+mn-cs"/>
              </a:rPr>
              <a:t>The budget for any one year cannot exceed $100,000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CA" sz="1900" b="1" i="0" u="none" strike="noStrike" kern="1200" cap="none" spc="0" normalizeH="0" baseline="0" noProof="0">
                <a:ln>
                  <a:noFill/>
                </a:ln>
                <a:solidFill>
                  <a:prstClr val="black"/>
                </a:solidFill>
                <a:effectLst/>
                <a:uLnTx/>
                <a:uFillTx/>
                <a:latin typeface="Calibri"/>
                <a:ea typeface="+mn-ea"/>
                <a:cs typeface="+mn-cs"/>
              </a:rPr>
              <a:t>Budget Justification document (max 2 pages)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900" b="0" i="0" u="none" strike="noStrike" kern="1200" cap="none" spc="0" normalizeH="0" baseline="0" noProof="0">
                <a:ln>
                  <a:noFill/>
                </a:ln>
                <a:solidFill>
                  <a:prstClr val="black"/>
                </a:solidFill>
                <a:effectLst/>
                <a:uLnTx/>
                <a:uFillTx/>
                <a:latin typeface="Calibri"/>
                <a:ea typeface="+mn-ea"/>
                <a:cs typeface="+mn-cs"/>
              </a:rPr>
              <a:t>Should be organized by budget category (i.e., categories listed in the “Funds requested from SSHRC” budget 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900" b="0" i="0" u="none" strike="noStrike" kern="1200" cap="none" spc="0" normalizeH="0" baseline="0" noProof="0">
                <a:ln>
                  <a:noFill/>
                </a:ln>
                <a:solidFill>
                  <a:prstClr val="black"/>
                </a:solidFill>
                <a:effectLst/>
                <a:uLnTx/>
                <a:uFillTx/>
                <a:latin typeface="Calibri"/>
                <a:ea typeface="+mn-ea"/>
                <a:cs typeface="+mn-cs"/>
              </a:rPr>
              <a:t>Show HOW an expense was calculated and WHY it’s necessary for the project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900" b="0" i="0" u="none" strike="noStrike" kern="1200" cap="none" spc="0" normalizeH="0" baseline="0" noProof="0">
                <a:ln>
                  <a:noFill/>
                </a:ln>
                <a:solidFill>
                  <a:prstClr val="black"/>
                </a:solidFill>
                <a:effectLst/>
                <a:uLnTx/>
                <a:uFillTx/>
                <a:latin typeface="Calibri"/>
                <a:ea typeface="+mn-ea"/>
                <a:cs typeface="+mn-cs"/>
              </a:rPr>
              <a:t>HOW: </a:t>
            </a:r>
            <a:r>
              <a:rPr kumimoji="0" lang="en-US" sz="1900" b="0" i="0" u="none" strike="noStrike" kern="1200" cap="none" spc="0" normalizeH="0" baseline="0" noProof="0">
                <a:ln>
                  <a:noFill/>
                </a:ln>
                <a:solidFill>
                  <a:prstClr val="black"/>
                </a:solidFill>
                <a:effectLst/>
                <a:uLnTx/>
                <a:uFillTx/>
                <a:latin typeface="Calibri"/>
                <a:ea typeface="+mn-ea"/>
                <a:cs typeface="+mn-cs"/>
              </a:rPr>
              <a:t>Don’t make the reviewers do math, indicate how the # was calculated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Calibri"/>
                <a:ea typeface="+mn-ea"/>
                <a:cs typeface="+mn-cs"/>
              </a:rPr>
              <a:t>WHY: link justification to your methodology – account for every dollar, justifications should align with the project description and other parts of application</a:t>
            </a:r>
          </a:p>
        </p:txBody>
      </p:sp>
      <p:sp>
        <p:nvSpPr>
          <p:cNvPr id="7" name="TextBox 6">
            <a:extLst>
              <a:ext uri="{FF2B5EF4-FFF2-40B4-BE49-F238E27FC236}">
                <a16:creationId xmlns:a16="http://schemas.microsoft.com/office/drawing/2014/main" id="{EEDACAA8-053D-4A9A-8811-862849EB5964}"/>
              </a:ext>
            </a:extLst>
          </p:cNvPr>
          <p:cNvSpPr txBox="1"/>
          <p:nvPr/>
        </p:nvSpPr>
        <p:spPr>
          <a:xfrm>
            <a:off x="1828801" y="5943601"/>
            <a:ext cx="869590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*There is also a third budget-related section called “Funds from other sources”. For the IG, applicants are not obliged to include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contributions (</a:t>
            </a:r>
            <a:r>
              <a:rPr kumimoji="0" lang="en-CA" sz="1200" b="0" i="0" u="none" strike="noStrike" kern="1200" cap="none" spc="0" normalizeH="0" baseline="0" noProof="0" err="1">
                <a:ln>
                  <a:noFill/>
                </a:ln>
                <a:solidFill>
                  <a:prstClr val="black"/>
                </a:solidFill>
                <a:effectLst/>
                <a:uLnTx/>
                <a:uFillTx/>
                <a:latin typeface="Calibri"/>
                <a:ea typeface="+mn-ea"/>
                <a:cs typeface="+mn-cs"/>
              </a:rPr>
              <a:t>ie</a:t>
            </a:r>
            <a:r>
              <a:rPr kumimoji="0" lang="en-CA" sz="1200" b="0" i="0" u="none" strike="noStrike" kern="1200" cap="none" spc="0" normalizeH="0" baseline="0" noProof="0">
                <a:ln>
                  <a:noFill/>
                </a:ln>
                <a:solidFill>
                  <a:prstClr val="black"/>
                </a:solidFill>
                <a:effectLst/>
                <a:uLnTx/>
                <a:uFillTx/>
                <a:latin typeface="Calibri"/>
                <a:ea typeface="+mn-ea"/>
                <a:cs typeface="+mn-cs"/>
              </a:rPr>
              <a:t>, cash or in-kind contributions)  from other sources, but if you do have these, then they can be included in this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and you should account for them in some way in your “Budget justification” document (</a:t>
            </a:r>
            <a:r>
              <a:rPr kumimoji="0" lang="en-CA" sz="1200" b="0" i="0" u="none" strike="noStrike" kern="1200" cap="none" spc="0" normalizeH="0" baseline="0" noProof="0" err="1">
                <a:ln>
                  <a:noFill/>
                </a:ln>
                <a:solidFill>
                  <a:prstClr val="black"/>
                </a:solidFill>
                <a:effectLst/>
                <a:uLnTx/>
                <a:uFillTx/>
                <a:latin typeface="Calibri"/>
                <a:ea typeface="+mn-ea"/>
                <a:cs typeface="+mn-cs"/>
              </a:rPr>
              <a:t>ie</a:t>
            </a:r>
            <a:r>
              <a:rPr kumimoji="0" lang="en-CA" sz="1200" b="0" i="0" u="none" strike="noStrike" kern="1200" cap="none" spc="0" normalizeH="0" baseline="0" noProof="0">
                <a:ln>
                  <a:noFill/>
                </a:ln>
                <a:solidFill>
                  <a:prstClr val="black"/>
                </a:solidFill>
                <a:effectLst/>
                <a:uLnTx/>
                <a:uFillTx/>
                <a:latin typeface="Calibri"/>
                <a:ea typeface="+mn-ea"/>
                <a:cs typeface="+mn-cs"/>
              </a:rPr>
              <a:t>, how are these funds from other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going to be used in relation (or in contrast) to the funds from SSHRC)</a:t>
            </a:r>
          </a:p>
        </p:txBody>
      </p:sp>
    </p:spTree>
    <p:extLst>
      <p:ext uri="{BB962C8B-B14F-4D97-AF65-F5344CB8AC3E}">
        <p14:creationId xmlns:p14="http://schemas.microsoft.com/office/powerpoint/2010/main" val="157645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a:extLst>
              <a:ext uri="{FF2B5EF4-FFF2-40B4-BE49-F238E27FC236}">
                <a16:creationId xmlns:a16="http://schemas.microsoft.com/office/drawing/2014/main" id="{CBBFEC19-617E-8CE3-4D65-AAA42A013349}"/>
              </a:ext>
            </a:extLst>
          </p:cNvPr>
          <p:cNvSpPr/>
          <p:nvPr/>
        </p:nvSpPr>
        <p:spPr>
          <a:xfrm>
            <a:off x="6655138" y="2784822"/>
            <a:ext cx="4507256" cy="2086446"/>
          </a:xfrm>
          <a:prstGeom prst="rect">
            <a:avLst/>
          </a:prstGeom>
          <a:noFill/>
        </p:spPr>
        <p:txBody>
          <a:bodyPr wrap="square" lIns="0" tIns="0" rIns="0" bIns="0" rtlCol="0" anchor="t"/>
          <a:lstStyle/>
          <a:p>
            <a:pPr marL="457200" indent="-457200">
              <a:lnSpc>
                <a:spcPct val="150000"/>
              </a:lnSpc>
              <a:spcBef>
                <a:spcPct val="0"/>
              </a:spcBef>
              <a:spcAft>
                <a:spcPct val="0"/>
              </a:spcAft>
              <a:buFont typeface="Arial,Sans-Serif"/>
              <a:buChar char="•"/>
            </a:pPr>
            <a:r>
              <a:rPr lang="en-US" sz="2000">
                <a:solidFill>
                  <a:schemeClr val="accent1">
                    <a:lumMod val="50000"/>
                  </a:schemeClr>
                </a:solidFill>
                <a:cs typeface="Arial"/>
              </a:rPr>
              <a:t>Go to your meeting controls </a:t>
            </a:r>
            <a:endParaRPr lang="en-US" sz="2000">
              <a:solidFill>
                <a:schemeClr val="accent1">
                  <a:lumMod val="50000"/>
                </a:schemeClr>
              </a:solidFill>
              <a:ea typeface="+mn-lt"/>
              <a:cs typeface="+mn-lt"/>
            </a:endParaRPr>
          </a:p>
          <a:p>
            <a:pPr marL="457200" indent="-457200">
              <a:lnSpc>
                <a:spcPct val="150000"/>
              </a:lnSpc>
              <a:spcBef>
                <a:spcPct val="0"/>
              </a:spcBef>
              <a:spcAft>
                <a:spcPct val="0"/>
              </a:spcAft>
              <a:buFont typeface="Arial,Sans-Serif"/>
              <a:buChar char="•"/>
            </a:pPr>
            <a:r>
              <a:rPr lang="en-US" sz="2000">
                <a:solidFill>
                  <a:schemeClr val="accent1">
                    <a:lumMod val="50000"/>
                  </a:schemeClr>
                </a:solidFill>
                <a:cs typeface="Arial"/>
              </a:rPr>
              <a:t>Select </a:t>
            </a:r>
            <a:r>
              <a:rPr lang="en-US" sz="2000" b="1">
                <a:solidFill>
                  <a:schemeClr val="accent1">
                    <a:lumMod val="50000"/>
                  </a:schemeClr>
                </a:solidFill>
                <a:cs typeface="Arial"/>
              </a:rPr>
              <a:t>More options            </a:t>
            </a:r>
            <a:r>
              <a:rPr lang="en-US" sz="2000">
                <a:solidFill>
                  <a:schemeClr val="accent1">
                    <a:lumMod val="50000"/>
                  </a:schemeClr>
                </a:solidFill>
                <a:cs typeface="Arial"/>
              </a:rPr>
              <a:t>&gt; Turn on/off live captions     </a:t>
            </a:r>
            <a:r>
              <a:rPr lang="en-US" sz="2000">
                <a:solidFill>
                  <a:srgbClr val="2D2D2D"/>
                </a:solidFill>
                <a:cs typeface="Arial"/>
              </a:rPr>
              <a:t>     </a:t>
            </a:r>
            <a:endParaRPr lang="en-US"/>
          </a:p>
        </p:txBody>
      </p:sp>
      <p:pic>
        <p:nvPicPr>
          <p:cNvPr id="5" name="Picture 4">
            <a:extLst>
              <a:ext uri="{FF2B5EF4-FFF2-40B4-BE49-F238E27FC236}">
                <a16:creationId xmlns:a16="http://schemas.microsoft.com/office/drawing/2014/main" id="{6A288F14-0675-FF1D-2AC1-1D4629673FE6}"/>
              </a:ext>
            </a:extLst>
          </p:cNvPr>
          <p:cNvPicPr>
            <a:picLocks noChangeAspect="1"/>
          </p:cNvPicPr>
          <p:nvPr/>
        </p:nvPicPr>
        <p:blipFill>
          <a:blip r:embed="rId3"/>
          <a:stretch>
            <a:fillRect/>
          </a:stretch>
        </p:blipFill>
        <p:spPr>
          <a:xfrm>
            <a:off x="9512880" y="3222347"/>
            <a:ext cx="701097" cy="593147"/>
          </a:xfrm>
          <a:prstGeom prst="rect">
            <a:avLst/>
          </a:prstGeom>
        </p:spPr>
      </p:pic>
      <p:sp>
        <p:nvSpPr>
          <p:cNvPr id="10" name="Object 1">
            <a:extLst>
              <a:ext uri="{FF2B5EF4-FFF2-40B4-BE49-F238E27FC236}">
                <a16:creationId xmlns:a16="http://schemas.microsoft.com/office/drawing/2014/main" id="{CF9461F4-FDAC-9A01-04E3-51683A617E1C}"/>
              </a:ext>
            </a:extLst>
          </p:cNvPr>
          <p:cNvSpPr/>
          <p:nvPr/>
        </p:nvSpPr>
        <p:spPr>
          <a:xfrm>
            <a:off x="1047631" y="1213251"/>
            <a:ext cx="380905" cy="38090"/>
          </a:xfrm>
          <a:prstGeom prst="rect">
            <a:avLst/>
          </a:prstGeom>
          <a:solidFill>
            <a:schemeClr val="accent6">
              <a:lumMod val="75000"/>
            </a:schemeClr>
          </a:solidFill>
        </p:spPr>
      </p:sp>
      <p:pic>
        <p:nvPicPr>
          <p:cNvPr id="12" name="Picture 8" descr="Microsoft Teams Live Captioning in Meetings">
            <a:extLst>
              <a:ext uri="{FF2B5EF4-FFF2-40B4-BE49-F238E27FC236}">
                <a16:creationId xmlns:a16="http://schemas.microsoft.com/office/drawing/2014/main" id="{2EF9E84C-F95A-FFAD-7B81-633E6E633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83" y="1845309"/>
            <a:ext cx="4522542" cy="3962474"/>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2">
            <a:extLst>
              <a:ext uri="{FF2B5EF4-FFF2-40B4-BE49-F238E27FC236}">
                <a16:creationId xmlns:a16="http://schemas.microsoft.com/office/drawing/2014/main" id="{202DF8F8-F1C3-B464-6781-1FF0A4E44C27}"/>
              </a:ext>
            </a:extLst>
          </p:cNvPr>
          <p:cNvSpPr/>
          <p:nvPr/>
        </p:nvSpPr>
        <p:spPr>
          <a:xfrm>
            <a:off x="1047631" y="746316"/>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Turning captions on and off</a:t>
            </a:r>
          </a:p>
        </p:txBody>
      </p:sp>
      <p:pic>
        <p:nvPicPr>
          <p:cNvPr id="4" name="Picture 5" descr="Logo&#10;&#10;Description automatically generated">
            <a:extLst>
              <a:ext uri="{FF2B5EF4-FFF2-40B4-BE49-F238E27FC236}">
                <a16:creationId xmlns:a16="http://schemas.microsoft.com/office/drawing/2014/main" id="{962D3FAC-00D7-5BFA-F624-B993D3FA4632}"/>
              </a:ext>
            </a:extLst>
          </p:cNvPr>
          <p:cNvPicPr>
            <a:picLocks noChangeAspect="1"/>
          </p:cNvPicPr>
          <p:nvPr/>
        </p:nvPicPr>
        <p:blipFill>
          <a:blip r:embed="rId5"/>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407205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19300" y="1676401"/>
            <a:ext cx="8153400" cy="4970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Applicants should consult the </a:t>
            </a:r>
            <a:r>
              <a:rPr kumimoji="0" lang="en-US" sz="2200" b="0" i="0" u="none" strike="noStrike" kern="1200" cap="none" spc="0" normalizeH="0" baseline="0" noProof="0">
                <a:ln>
                  <a:noFill/>
                </a:ln>
                <a:solidFill>
                  <a:prstClr val="black"/>
                </a:solidFill>
                <a:effectLst/>
                <a:uLnTx/>
                <a:uFillTx/>
                <a:latin typeface="Calibri"/>
                <a:ea typeface="+mn-ea"/>
                <a:cs typeface="+mn-cs"/>
                <a:hlinkClick r:id="rId4"/>
              </a:rPr>
              <a:t>Tri-Agency Guide on Financial Administration</a:t>
            </a:r>
            <a:r>
              <a:rPr kumimoji="0" lang="en-US" sz="2200" b="0" i="0" u="none" strike="noStrike" kern="1200" cap="none" spc="0" normalizeH="0" baseline="0" noProof="0">
                <a:ln>
                  <a:noFill/>
                </a:ln>
                <a:solidFill>
                  <a:prstClr val="black"/>
                </a:solidFill>
                <a:effectLst/>
                <a:uLnTx/>
                <a:uFillTx/>
                <a:latin typeface="Calibri"/>
                <a:ea typeface="+mn-ea"/>
                <a:cs typeface="+mn-cs"/>
              </a:rPr>
              <a:t> (Part 2: Use of Grant Funds), particularly the </a:t>
            </a:r>
            <a:r>
              <a:rPr kumimoji="0" lang="en-US" sz="2200" b="0" i="0" u="none" strike="noStrike" kern="1200" cap="none" spc="0" normalizeH="0" baseline="0" noProof="0">
                <a:ln>
                  <a:noFill/>
                </a:ln>
                <a:solidFill>
                  <a:prstClr val="black"/>
                </a:solidFill>
                <a:effectLst/>
                <a:uLnTx/>
                <a:uFillTx/>
                <a:latin typeface="Calibri"/>
                <a:ea typeface="+mn-ea"/>
                <a:cs typeface="+mn-cs"/>
                <a:hlinkClick r:id="rId5"/>
              </a:rPr>
              <a:t>4 basic principles </a:t>
            </a:r>
            <a:r>
              <a:rPr kumimoji="0" lang="en-US" sz="2200" b="0" i="0" u="none" strike="noStrike" kern="1200" cap="none" spc="0" normalizeH="0" baseline="0" noProof="0">
                <a:ln>
                  <a:noFill/>
                </a:ln>
                <a:solidFill>
                  <a:prstClr val="black"/>
                </a:solidFill>
                <a:effectLst/>
                <a:uLnTx/>
                <a:uFillTx/>
                <a:latin typeface="Calibri"/>
                <a:ea typeface="+mn-ea"/>
                <a:cs typeface="+mn-cs"/>
              </a:rPr>
              <a:t>that govern the appropriate use of grant funds, as grant expenditures must: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Untitled Regular"/>
                <a:ea typeface="+mn-ea"/>
                <a:cs typeface="+mn-cs"/>
              </a:rPr>
              <a:t>contribute to the </a:t>
            </a:r>
            <a:r>
              <a:rPr kumimoji="0" lang="en-US" sz="1900" b="0" i="0" u="none" strike="noStrike" kern="1200" cap="none" spc="0" normalizeH="0" baseline="0" noProof="0">
                <a:ln>
                  <a:noFill/>
                </a:ln>
                <a:solidFill>
                  <a:srgbClr val="DF202D"/>
                </a:solidFill>
                <a:effectLst/>
                <a:uLnTx/>
                <a:uFillTx/>
                <a:latin typeface="Untitled Regular"/>
                <a:ea typeface="+mn-ea"/>
                <a:cs typeface="+mn-cs"/>
                <a:hlinkClick r:id="rId6">
                  <a:extLst>
                    <a:ext uri="{A12FA001-AC4F-418D-AE19-62706E023703}">
                      <ahyp:hlinkClr xmlns:ahyp="http://schemas.microsoft.com/office/drawing/2018/hyperlinkcolor" val="tx"/>
                    </a:ext>
                  </a:extLst>
                </a:hlinkClick>
              </a:rPr>
              <a:t>direct costs</a:t>
            </a:r>
            <a:r>
              <a:rPr kumimoji="0" lang="en-US" sz="1900" b="0" i="0" u="none" strike="noStrike" kern="1200" cap="none" spc="0" normalizeH="0" baseline="0" noProof="0">
                <a:ln>
                  <a:noFill/>
                </a:ln>
                <a:solidFill>
                  <a:srgbClr val="000000"/>
                </a:solidFill>
                <a:effectLst/>
                <a:uLnTx/>
                <a:uFillTx/>
                <a:latin typeface="Untitled Regular"/>
                <a:ea typeface="+mn-ea"/>
                <a:cs typeface="+mn-cs"/>
              </a:rPr>
              <a:t> of the research/activities for which the funds will be awarded, with benefits  directly attributable to the grant </a:t>
            </a:r>
            <a:r>
              <a:rPr kumimoji="0" lang="en-US" sz="1900" b="0" i="0" u="none" strike="noStrike" kern="1200" cap="none" spc="0" normalizeH="0" baseline="0" noProof="0">
                <a:ln>
                  <a:noFill/>
                </a:ln>
                <a:solidFill>
                  <a:prstClr val="black"/>
                </a:solidFill>
                <a:effectLst/>
                <a:uLnTx/>
                <a:uFillTx/>
                <a:latin typeface="Untitled Regular"/>
                <a:ea typeface="+mn-ea"/>
                <a:cs typeface="+mn-cs"/>
              </a:rPr>
              <a:t>[so the grant-related purpose for an expense must be clear, and it should be essential to the project]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Untitled Regular"/>
                <a:ea typeface="+mn-ea"/>
                <a:cs typeface="+mn-cs"/>
              </a:rPr>
              <a:t>not be provided by the administering institution to their </a:t>
            </a:r>
            <a:r>
              <a:rPr kumimoji="0" lang="en-US" sz="1900" b="0" i="0" u="none" strike="noStrike" kern="1200" cap="none" spc="0" normalizeH="0" baseline="0" noProof="0">
                <a:ln>
                  <a:noFill/>
                </a:ln>
                <a:solidFill>
                  <a:srgbClr val="DF202D"/>
                </a:solidFill>
                <a:effectLst/>
                <a:uLnTx/>
                <a:uFillTx/>
                <a:latin typeface="Untitled Regular"/>
                <a:ea typeface="+mn-ea"/>
                <a:cs typeface="+mn-cs"/>
                <a:hlinkClick r:id="rId7">
                  <a:extLst>
                    <a:ext uri="{A12FA001-AC4F-418D-AE19-62706E023703}">
                      <ahyp:hlinkClr xmlns:ahyp="http://schemas.microsoft.com/office/drawing/2018/hyperlinkcolor" val="tx"/>
                    </a:ext>
                  </a:extLst>
                </a:hlinkClick>
              </a:rPr>
              <a:t>research personnel</a:t>
            </a:r>
            <a:endParaRPr kumimoji="0" lang="en-US" sz="1900" b="0" i="0" u="none" strike="noStrike" kern="1200" cap="none" spc="0" normalizeH="0" baseline="0" noProof="0">
              <a:ln>
                <a:noFill/>
              </a:ln>
              <a:solidFill>
                <a:srgbClr val="000000"/>
              </a:solidFill>
              <a:effectLst/>
              <a:uLnTx/>
              <a:uFillTx/>
              <a:latin typeface="Untitled Regula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Untitled Regular"/>
                <a:ea typeface="+mn-ea"/>
                <a:cs typeface="+mn-cs"/>
              </a:rPr>
              <a:t>be </a:t>
            </a:r>
            <a:r>
              <a:rPr kumimoji="0" lang="en-US" sz="1900" b="0" i="0" u="none" strike="noStrike" kern="1200" cap="none" spc="0" normalizeH="0" baseline="0" noProof="0">
                <a:ln>
                  <a:noFill/>
                </a:ln>
                <a:solidFill>
                  <a:srgbClr val="DF202D"/>
                </a:solidFill>
                <a:effectLst/>
                <a:uLnTx/>
                <a:uFillTx/>
                <a:latin typeface="Untitled Regular"/>
                <a:ea typeface="+mn-ea"/>
                <a:cs typeface="+mn-cs"/>
                <a:hlinkClick r:id="rId8">
                  <a:extLst>
                    <a:ext uri="{A12FA001-AC4F-418D-AE19-62706E023703}">
                      <ahyp:hlinkClr xmlns:ahyp="http://schemas.microsoft.com/office/drawing/2018/hyperlinkcolor" val="tx"/>
                    </a:ext>
                  </a:extLst>
                </a:hlinkClick>
              </a:rPr>
              <a:t>effective and economical</a:t>
            </a:r>
            <a:endParaRPr kumimoji="0" lang="en-US" sz="1900" b="0" i="0" u="none" strike="noStrike" kern="1200" cap="none" spc="0" normalizeH="0" baseline="0" noProof="0">
              <a:ln>
                <a:noFill/>
              </a:ln>
              <a:solidFill>
                <a:srgbClr val="000000"/>
              </a:solidFill>
              <a:effectLst/>
              <a:uLnTx/>
              <a:uFillTx/>
              <a:latin typeface="Untitled Regula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Untitled Regular"/>
                <a:ea typeface="+mn-ea"/>
                <a:cs typeface="+mn-cs"/>
              </a:rPr>
              <a:t>not result in </a:t>
            </a:r>
            <a:r>
              <a:rPr kumimoji="0" lang="en-US" sz="1900" b="0" i="0" u="none" strike="noStrike" kern="1200" cap="none" spc="0" normalizeH="0" baseline="0" noProof="0">
                <a:ln>
                  <a:noFill/>
                </a:ln>
                <a:solidFill>
                  <a:srgbClr val="DF202D"/>
                </a:solidFill>
                <a:effectLst/>
                <a:uLnTx/>
                <a:uFillTx/>
                <a:latin typeface="Untitled Regular"/>
                <a:ea typeface="+mn-ea"/>
                <a:cs typeface="+mn-cs"/>
                <a:hlinkClick r:id="rId9">
                  <a:extLst>
                    <a:ext uri="{A12FA001-AC4F-418D-AE19-62706E023703}">
                      <ahyp:hlinkClr xmlns:ahyp="http://schemas.microsoft.com/office/drawing/2018/hyperlinkcolor" val="tx"/>
                    </a:ext>
                  </a:extLst>
                </a:hlinkClick>
              </a:rPr>
              <a:t>personal gain</a:t>
            </a:r>
            <a:r>
              <a:rPr kumimoji="0" lang="en-US" sz="1900" b="0" i="0" u="none" strike="noStrike" kern="1200" cap="none" spc="0" normalizeH="0" baseline="0" noProof="0">
                <a:ln>
                  <a:noFill/>
                </a:ln>
                <a:solidFill>
                  <a:srgbClr val="000000"/>
                </a:solidFill>
                <a:effectLst/>
                <a:uLnTx/>
                <a:uFillTx/>
                <a:latin typeface="Untitled Regular"/>
                <a:ea typeface="+mn-ea"/>
                <a:cs typeface="+mn-cs"/>
              </a:rPr>
              <a:t> for members of the research team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solidFill>
              <a:effectLst/>
              <a:uLnTx/>
              <a:uFillTx/>
              <a:latin typeface="Untitled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Untitled Regular"/>
                <a:ea typeface="+mn-ea"/>
                <a:cs typeface="+mn-cs"/>
              </a:rPr>
              <a:t>Additionally, any institutional policies would apply (like those detailed in the </a:t>
            </a:r>
            <a:r>
              <a:rPr kumimoji="0" lang="en-US" sz="2200" b="0" i="0" u="none" strike="noStrike" kern="1200" cap="none" spc="0" normalizeH="0" baseline="0" noProof="0">
                <a:ln>
                  <a:noFill/>
                </a:ln>
                <a:solidFill>
                  <a:srgbClr val="000000"/>
                </a:solidFill>
                <a:effectLst/>
                <a:uLnTx/>
                <a:uFillTx/>
                <a:latin typeface="Untitled Regular"/>
                <a:ea typeface="+mn-ea"/>
                <a:cs typeface="+mn-cs"/>
                <a:hlinkClick r:id="rId10"/>
              </a:rPr>
              <a:t>UofT Guide to Financial Management </a:t>
            </a:r>
            <a:r>
              <a:rPr kumimoji="0" lang="en-US" sz="2200" b="0" i="0" u="none" strike="noStrike" kern="1200" cap="none" spc="0" normalizeH="0" baseline="0" noProof="0">
                <a:ln>
                  <a:noFill/>
                </a:ln>
                <a:solidFill>
                  <a:srgbClr val="000000"/>
                </a:solidFill>
                <a:effectLst/>
                <a:uLnTx/>
                <a:uFillTx/>
                <a:latin typeface="Untitled Regular"/>
                <a:ea typeface="+mn-ea"/>
                <a:cs typeface="+mn-cs"/>
              </a:rPr>
              <a:t>(e.g., </a:t>
            </a:r>
            <a:r>
              <a:rPr kumimoji="0" lang="en-US" sz="2200" b="0" i="0" u="none" strike="noStrike" kern="1200" cap="none" spc="0" normalizeH="0" baseline="0" noProof="0">
                <a:ln>
                  <a:noFill/>
                </a:ln>
                <a:solidFill>
                  <a:srgbClr val="000000"/>
                </a:solidFill>
                <a:effectLst/>
                <a:uLnTx/>
                <a:uFillTx/>
                <a:latin typeface="Untitled Regular"/>
                <a:ea typeface="+mn-ea"/>
                <a:cs typeface="+mn-cs"/>
                <a:hlinkClick r:id="rId11"/>
              </a:rPr>
              <a:t>per diem rates</a:t>
            </a:r>
            <a:r>
              <a:rPr kumimoji="0" lang="en-US" sz="2200" b="0" i="0" u="none" strike="noStrike" kern="1200" cap="none" spc="0" normalizeH="0" baseline="0" noProof="0">
                <a:ln>
                  <a:noFill/>
                </a:ln>
                <a:solidFill>
                  <a:srgbClr val="000000"/>
                </a:solidFill>
                <a:effectLst/>
                <a:uLnTx/>
                <a:uFillTx/>
                <a:latin typeface="Untitled Regular"/>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4675098" y="857935"/>
            <a:ext cx="28418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Budget cont’d</a:t>
            </a:r>
          </a:p>
        </p:txBody>
      </p:sp>
    </p:spTree>
    <p:extLst>
      <p:ext uri="{BB962C8B-B14F-4D97-AF65-F5344CB8AC3E}">
        <p14:creationId xmlns:p14="http://schemas.microsoft.com/office/powerpoint/2010/main" val="379938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19300" y="1981200"/>
            <a:ext cx="8153400"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Helvetica Neue"/>
                <a:ea typeface="+mn-ea"/>
                <a:cs typeface="+mn-cs"/>
              </a:rPr>
              <a:t>Specific rules for the use of grant funds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33333"/>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Helvetica Neue"/>
                <a:ea typeface="+mn-ea"/>
                <a:cs typeface="+mn-cs"/>
              </a:rPr>
              <a:t> </a:t>
            </a: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Insight Grant funds </a:t>
            </a:r>
            <a:r>
              <a:rPr kumimoji="0" lang="en-US" sz="18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cannot be used</a:t>
            </a: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for remuneration, and/or the travel and subsistence costs of presenters or guest speakers.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Insight Grant funds </a:t>
            </a:r>
            <a:r>
              <a:rPr kumimoji="0" lang="en-US" sz="18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cannot be used</a:t>
            </a: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to remunerate team members (applicant, co-applicant or collaborator). This includes postdoctoral fellows serving in any of these capacities.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Insight Grant funds </a:t>
            </a:r>
            <a:r>
              <a:rPr kumimoji="0" lang="en-US" sz="18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cannot be used</a:t>
            </a: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for collaborators’ research costs. However, their travel and subsistence expenses related to research planning, the exchange of information with the grantee, and for the dissemination of research results are considered eligible.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Consultation fees are eligible for expert and/or professional and technical services that contribute directly to the proposed research </a:t>
            </a:r>
            <a:r>
              <a:rPr kumimoji="0" lang="en-US" sz="18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as long as </a:t>
            </a:r>
            <a:r>
              <a:rPr kumimoji="0" lang="en-US" sz="1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 service is not being provided by a team member or other persons whose status would make them eligible to apply for a SSHRC grant.</a:t>
            </a:r>
          </a:p>
        </p:txBody>
      </p:sp>
      <p:sp>
        <p:nvSpPr>
          <p:cNvPr id="3" name="TextBox 2"/>
          <p:cNvSpPr txBox="1"/>
          <p:nvPr/>
        </p:nvSpPr>
        <p:spPr>
          <a:xfrm>
            <a:off x="3957722" y="893058"/>
            <a:ext cx="4276556"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Budget cont’d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002060"/>
                </a:solidFill>
                <a:effectLst/>
                <a:uLnTx/>
                <a:uFillTx/>
                <a:latin typeface="Calibri"/>
                <a:ea typeface="+mn-ea"/>
                <a:cs typeface="+mn-cs"/>
              </a:rPr>
              <a:t>(straight from the </a:t>
            </a:r>
            <a:r>
              <a:rPr kumimoji="0" lang="en-CA" sz="2400" b="1" i="0" u="none" strike="noStrike" kern="1200" cap="none" spc="0" normalizeH="0" baseline="0" noProof="0">
                <a:ln>
                  <a:noFill/>
                </a:ln>
                <a:solidFill>
                  <a:srgbClr val="002060"/>
                </a:solidFill>
                <a:effectLst/>
                <a:uLnTx/>
                <a:uFillTx/>
                <a:latin typeface="Calibri"/>
                <a:ea typeface="+mn-ea"/>
                <a:cs typeface="+mn-cs"/>
                <a:hlinkClick r:id="rId4"/>
              </a:rPr>
              <a:t>IG guidelines</a:t>
            </a:r>
            <a:r>
              <a:rPr kumimoji="0" lang="en-CA" sz="2400" b="1" i="0" u="none" strike="noStrike" kern="1200" cap="none" spc="0" normalizeH="0" baseline="0" noProof="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98834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95475" y="1524260"/>
            <a:ext cx="840105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Budget </a:t>
            </a:r>
            <a:r>
              <a:rPr kumimoji="0" lang="en-US" sz="2400" b="1" i="1" u="none" strike="noStrike" kern="1200" cap="none" spc="0" normalizeH="0" baseline="0" noProof="0">
                <a:ln>
                  <a:noFill/>
                </a:ln>
                <a:solidFill>
                  <a:prstClr val="black"/>
                </a:solidFill>
                <a:effectLst/>
                <a:uLnTx/>
                <a:uFillTx/>
                <a:latin typeface="Calibri"/>
                <a:ea typeface="+mn-ea"/>
                <a:cs typeface="+mn-cs"/>
              </a:rPr>
              <a:t>Do’s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Budget should strongly relate to methodology in proposal</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Explain HOW amounts are calculated and WHY they are necessary</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Follow institutional guidelines for student compensation (BO) and </a:t>
            </a:r>
            <a:r>
              <a:rPr kumimoji="0" lang="en-US" sz="2400" b="0" i="0" u="none" strike="noStrike" kern="1200" cap="none" spc="0" normalizeH="0" baseline="0" noProof="0">
                <a:ln>
                  <a:noFill/>
                </a:ln>
                <a:solidFill>
                  <a:prstClr val="black"/>
                </a:solidFill>
                <a:effectLst/>
                <a:uLnTx/>
                <a:uFillTx/>
                <a:latin typeface="Calibri"/>
                <a:ea typeface="+mn-ea"/>
                <a:cs typeface="+mn-cs"/>
                <a:hlinkClick r:id="rId4"/>
              </a:rPr>
              <a:t>per diems </a:t>
            </a:r>
            <a:r>
              <a:rPr kumimoji="0" lang="en-US" sz="2400" b="0" i="0" u="none" strike="noStrike" kern="1200" cap="none" spc="0" normalizeH="0" baseline="0" noProof="0">
                <a:ln>
                  <a:noFill/>
                </a:ln>
                <a:solidFill>
                  <a:prstClr val="black"/>
                </a:solidFill>
                <a:effectLst/>
                <a:uLnTx/>
                <a:uFillTx/>
                <a:latin typeface="Calibri"/>
                <a:ea typeface="+mn-ea"/>
                <a:cs typeface="+mn-cs"/>
              </a:rPr>
              <a:t>($80 domestic, $100 international)</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Indicate hourly compensation (includes benefits and vacation pay)</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Explain tasks students will do and why that level (undergraduate, Masters, PhD or postdoc) is appropriate</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Justify use of stipends</a:t>
            </a:r>
          </a:p>
          <a:p>
            <a:pPr marL="46355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Budget justification should mesh with other application sections (Detailed Description, Student Training &amp; KM plan)</a:t>
            </a:r>
          </a:p>
        </p:txBody>
      </p:sp>
      <p:sp>
        <p:nvSpPr>
          <p:cNvPr id="3" name="TextBox 2"/>
          <p:cNvSpPr txBox="1"/>
          <p:nvPr/>
        </p:nvSpPr>
        <p:spPr>
          <a:xfrm>
            <a:off x="4229100" y="841514"/>
            <a:ext cx="37338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1F497D">
                    <a:lumMod val="75000"/>
                  </a:srgbClr>
                </a:solidFill>
                <a:effectLst/>
                <a:uLnTx/>
                <a:uFillTx/>
                <a:latin typeface="Calibri"/>
                <a:ea typeface="+mn-ea"/>
                <a:cs typeface="+mn-cs"/>
              </a:rPr>
              <a:t>        Budget Tips</a:t>
            </a:r>
          </a:p>
        </p:txBody>
      </p:sp>
    </p:spTree>
    <p:extLst>
      <p:ext uri="{BB962C8B-B14F-4D97-AF65-F5344CB8AC3E}">
        <p14:creationId xmlns:p14="http://schemas.microsoft.com/office/powerpoint/2010/main" val="885516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44320" y="964287"/>
            <a:ext cx="891540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Budget </a:t>
            </a:r>
            <a:r>
              <a:rPr kumimoji="0" lang="en-US" sz="1800" b="1" i="1" u="none" strike="noStrike" kern="1200" cap="none" spc="0" normalizeH="0" baseline="0" noProof="0">
                <a:ln>
                  <a:noFill/>
                </a:ln>
                <a:solidFill>
                  <a:prstClr val="black"/>
                </a:solidFill>
                <a:effectLst/>
                <a:uLnTx/>
                <a:uFillTx/>
                <a:latin typeface="Calibri"/>
                <a:ea typeface="+mn-ea"/>
                <a:cs typeface="+mn-cs"/>
              </a:rPr>
              <a:t>Don’ts</a:t>
            </a:r>
          </a:p>
          <a:p>
            <a:pPr marL="400050" marR="0" lvl="0"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Don’t include ineligible items – see the updated Tri-Agency guide: </a:t>
            </a:r>
            <a:r>
              <a:rPr kumimoji="0" lang="en-CA" sz="1800" b="0" i="0" u="none" strike="noStrike" kern="1200" cap="none" spc="0" normalizeH="0" baseline="0" noProof="0">
                <a:ln>
                  <a:noFill/>
                </a:ln>
                <a:solidFill>
                  <a:prstClr val="black"/>
                </a:solidFill>
                <a:effectLst/>
                <a:uLnTx/>
                <a:uFillTx/>
                <a:latin typeface="Calibri"/>
                <a:ea typeface="+mn-ea"/>
                <a:cs typeface="+mn-cs"/>
                <a:hlinkClick r:id="rId4"/>
              </a:rPr>
              <a:t>https://www.nserc-crsng.gc.ca/InterAgency-Interorganismes/TAFA-AFTO/guide-guide_eng.asp</a:t>
            </a:r>
            <a:endParaRPr kumimoji="0" lang="en-CA" sz="1800" b="0" i="0" u="none" strike="noStrike" kern="1200" cap="none" spc="0" normalizeH="0" baseline="0" noProof="0">
              <a:ln>
                <a:noFill/>
              </a:ln>
              <a:solidFill>
                <a:prstClr val="black"/>
              </a:solidFill>
              <a:effectLst/>
              <a:uLnTx/>
              <a:uFillTx/>
              <a:latin typeface="Calibri"/>
              <a:ea typeface="+mn-ea"/>
              <a:cs typeface="+mn-cs"/>
            </a:endParaRPr>
          </a:p>
          <a:p>
            <a:pPr marL="858837"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Only direct costs for the research being proposed - No overhead or general administrative costs</a:t>
            </a:r>
          </a:p>
          <a:p>
            <a:pPr marL="858837"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No compensation-based costs for Research Team members (Applicant, Co-Applicants, Collaborators) </a:t>
            </a:r>
          </a:p>
          <a:p>
            <a:pPr marL="915987"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No costs for conference organization or travel/remuneration for presenters or guest speakers (but workshops are eligible if related to project objectives)</a:t>
            </a:r>
          </a:p>
          <a:p>
            <a:pPr marL="915987"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Primary project objective cannot be curriculum development, program evaluation, preparation of teaching materials, organization of a conference or workshop, digitization of a collection, or creation of a database </a:t>
            </a:r>
          </a:p>
          <a:p>
            <a:pPr marL="915987"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No research expenses for Collaborators (but travel and subsistence related expenses for KM events or research team meetings with PI are fine)</a:t>
            </a:r>
          </a:p>
          <a:p>
            <a:pPr marL="400050" marR="0" lvl="0"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Don’t pad or inflate costs</a:t>
            </a:r>
          </a:p>
          <a:p>
            <a:pPr marL="400050" marR="0" lvl="1"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Avoid:</a:t>
            </a:r>
          </a:p>
          <a:p>
            <a:pPr marL="857250" marR="0" lvl="2"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Math errors</a:t>
            </a:r>
          </a:p>
          <a:p>
            <a:pPr marL="857250" marR="0" lvl="2"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Multiple trips to one destination without justification</a:t>
            </a:r>
          </a:p>
          <a:p>
            <a:pPr marL="857250" marR="0" lvl="2"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Hiring non-students without a clear justification </a:t>
            </a:r>
          </a:p>
          <a:p>
            <a:pPr marL="857250" marR="0" lvl="2" indent="-2841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“Premature” expenses that could be a red flag (e.g., dissemination costs in Year 1 without proper justification)</a:t>
            </a:r>
          </a:p>
        </p:txBody>
      </p:sp>
      <p:sp>
        <p:nvSpPr>
          <p:cNvPr id="3" name="TextBox 2"/>
          <p:cNvSpPr txBox="1"/>
          <p:nvPr/>
        </p:nvSpPr>
        <p:spPr>
          <a:xfrm>
            <a:off x="4401820" y="702677"/>
            <a:ext cx="3200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1F497D">
                    <a:lumMod val="75000"/>
                  </a:srgbClr>
                </a:solidFill>
                <a:effectLst/>
                <a:uLnTx/>
                <a:uFillTx/>
                <a:latin typeface="Calibri"/>
                <a:ea typeface="+mn-ea"/>
                <a:cs typeface="+mn-cs"/>
              </a:rPr>
              <a:t>Budget Tips</a:t>
            </a:r>
          </a:p>
        </p:txBody>
      </p:sp>
    </p:spTree>
    <p:extLst>
      <p:ext uri="{BB962C8B-B14F-4D97-AF65-F5344CB8AC3E}">
        <p14:creationId xmlns:p14="http://schemas.microsoft.com/office/powerpoint/2010/main" val="2071197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96160" y="2110691"/>
            <a:ext cx="7599680" cy="273921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750"/>
              </a:spcAft>
              <a:buClrTx/>
              <a:buSzTx/>
              <a:buFontTx/>
              <a:buNone/>
              <a:tabLst/>
              <a:defRPr/>
            </a:pPr>
            <a:r>
              <a:rPr kumimoji="0" lang="en-CA" sz="3200" b="1" i="0" u="none" strike="noStrike" kern="1200" cap="none" spc="0" normalizeH="0" baseline="0" noProof="0">
                <a:ln>
                  <a:noFill/>
                </a:ln>
                <a:solidFill>
                  <a:srgbClr val="333333"/>
                </a:solidFill>
                <a:effectLst/>
                <a:uLnTx/>
                <a:uFillTx/>
                <a:latin typeface="Helvetica" panose="020B0604020202020204" pitchFamily="34" charset="0"/>
                <a:ea typeface="Calibri" panose="020F0502020204030204" pitchFamily="34" charset="0"/>
                <a:cs typeface="+mn-cs"/>
              </a:rPr>
              <a:t>UofT SSHRC Insight Grant – Budget Information Session</a:t>
            </a:r>
            <a:r>
              <a:rPr kumimoji="0" lang="en-CA" sz="3200" b="0" i="0" u="none" strike="noStrike" kern="1200" cap="none" spc="0" normalizeH="0" baseline="0" noProof="0">
                <a:ln>
                  <a:noFill/>
                </a:ln>
                <a:solidFill>
                  <a:srgbClr val="333333"/>
                </a:solidFill>
                <a:effectLst/>
                <a:uLnTx/>
                <a:uFillTx/>
                <a:latin typeface="Helvetica" panose="020B0604020202020204" pitchFamily="34" charset="0"/>
                <a:ea typeface="Calibri" panose="020F0502020204030204" pitchFamily="34" charset="0"/>
                <a:cs typeface="+mn-cs"/>
              </a:rPr>
              <a:t> </a:t>
            </a:r>
            <a:endParaRPr kumimoji="0" lang="en-CA"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25000"/>
              </a:lnSpc>
              <a:spcBef>
                <a:spcPts val="0"/>
              </a:spcBef>
              <a:spcAft>
                <a:spcPts val="750"/>
              </a:spcAft>
              <a:buClrTx/>
              <a:buSzTx/>
              <a:buFontTx/>
              <a:buNone/>
              <a:tabLst/>
              <a:defRPr/>
            </a:pPr>
            <a:r>
              <a:rPr kumimoji="0" lang="en-CA" sz="3200" b="0" i="0" u="none" strike="noStrike" kern="1200" cap="none" spc="0" normalizeH="0" baseline="0" noProof="0">
                <a:ln>
                  <a:noFill/>
                </a:ln>
                <a:solidFill>
                  <a:srgbClr val="333333"/>
                </a:solidFill>
                <a:effectLst/>
                <a:uLnTx/>
                <a:uFillTx/>
                <a:latin typeface="Helvetica" panose="020B0604020202020204" pitchFamily="34" charset="0"/>
                <a:ea typeface="Calibri" panose="020F0502020204030204" pitchFamily="34" charset="0"/>
                <a:cs typeface="+mn-cs"/>
              </a:rPr>
              <a:t>Date: August 25</a:t>
            </a:r>
            <a:r>
              <a:rPr kumimoji="0" lang="en-CA"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th, 10:00 am - 11:00 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sng" strike="noStrike" kern="1200" cap="none" spc="0" normalizeH="0" baseline="0" noProof="0">
                <a:ln>
                  <a:noFill/>
                </a:ln>
                <a:solidFill>
                  <a:srgbClr val="333333"/>
                </a:solidFill>
                <a:effectLst/>
                <a:uLnTx/>
                <a:uFillTx/>
                <a:latin typeface="Helvetica" panose="020B0604020202020204" pitchFamily="34" charset="0"/>
                <a:ea typeface="Calibri" panose="020F0502020204030204" pitchFamily="34" charset="0"/>
                <a:cs typeface="+mn-cs"/>
                <a:hlinkClick r:id="rId4"/>
              </a:rPr>
              <a:t>Session Details &amp; Registration</a:t>
            </a:r>
            <a:r>
              <a:rPr kumimoji="0" lang="en-CA" sz="3200" b="0" i="0" u="none" strike="noStrike" kern="1200" cap="none" spc="0" normalizeH="0" baseline="0" noProof="0">
                <a:ln>
                  <a:noFill/>
                </a:ln>
                <a:solidFill>
                  <a:srgbClr val="333333"/>
                </a:solidFill>
                <a:effectLst/>
                <a:uLnTx/>
                <a:uFillTx/>
                <a:latin typeface="Helvetica" panose="020B0604020202020204" pitchFamily="34" charset="0"/>
                <a:ea typeface="Calibri" panose="020F0502020204030204" pitchFamily="34" charset="0"/>
                <a:cs typeface="+mn-cs"/>
              </a:rPr>
              <a:t>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7CAEAB3-DF43-402F-9F1D-9499F754D10F}"/>
              </a:ext>
            </a:extLst>
          </p:cNvPr>
          <p:cNvSpPr txBox="1"/>
          <p:nvPr/>
        </p:nvSpPr>
        <p:spPr>
          <a:xfrm>
            <a:off x="4675098" y="838201"/>
            <a:ext cx="28418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Budget cont’d</a:t>
            </a:r>
          </a:p>
        </p:txBody>
      </p:sp>
    </p:spTree>
    <p:extLst>
      <p:ext uri="{BB962C8B-B14F-4D97-AF65-F5344CB8AC3E}">
        <p14:creationId xmlns:p14="http://schemas.microsoft.com/office/powerpoint/2010/main" val="172146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68652" y="1219200"/>
            <a:ext cx="8846949" cy="501675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Demonstrate how this new research builds upon past work</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Follow all instructions (e.g., headings for “Detailed Description” section)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Attachments: comply with formatting specs and ensure correct version is attached (don’t be disqualified for omitting mandatory section)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Read guidelines on </a:t>
            </a:r>
            <a:r>
              <a:rPr kumimoji="0" lang="en-US" sz="2000" b="0" i="0" u="none" strike="noStrike" kern="1200" cap="none" spc="0" normalizeH="0" baseline="0" noProof="0">
                <a:ln>
                  <a:noFill/>
                </a:ln>
                <a:solidFill>
                  <a:prstClr val="black"/>
                </a:solidFill>
                <a:effectLst/>
                <a:uLnTx/>
                <a:uFillTx/>
                <a:latin typeface="Calibri"/>
                <a:ea typeface="+mn-ea"/>
                <a:cs typeface="+mn-cs"/>
                <a:hlinkClick r:id="rId4"/>
              </a:rPr>
              <a:t>student training</a:t>
            </a:r>
            <a:r>
              <a:rPr kumimoji="0" lang="en-US" sz="2000" b="0" i="0" u="none" strike="noStrike" kern="1200" cap="none" spc="0" normalizeH="0" baseline="0" noProof="0">
                <a:ln>
                  <a:noFill/>
                </a:ln>
                <a:solidFill>
                  <a:prstClr val="black"/>
                </a:solidFill>
                <a:effectLst/>
                <a:uLnTx/>
                <a:uFillTx/>
                <a:latin typeface="Calibri"/>
                <a:ea typeface="+mn-ea"/>
                <a:cs typeface="+mn-cs"/>
              </a:rPr>
              <a:t>, </a:t>
            </a:r>
            <a:r>
              <a:rPr kumimoji="0" lang="en-US" sz="2000" b="0" i="0" u="none" strike="noStrike" kern="1200" cap="none" spc="0" normalizeH="0" baseline="0" noProof="0">
                <a:ln>
                  <a:noFill/>
                </a:ln>
                <a:solidFill>
                  <a:prstClr val="black"/>
                </a:solidFill>
                <a:effectLst/>
                <a:uLnTx/>
                <a:uFillTx/>
                <a:latin typeface="Calibri"/>
                <a:ea typeface="+mn-ea"/>
                <a:cs typeface="+mn-cs"/>
                <a:hlinkClick r:id="rId5"/>
              </a:rPr>
              <a:t>Knowledge Mobilization</a:t>
            </a: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Text boxes: use preview to ensure text is visible/legible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Have proposal read by colleagues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Avoid typos and math errors – proof and polish!</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Have co-applicants complete CV and “Research Contributions” doc as early as possible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Suggested Reviewers section: don’t drain the pool, offer direction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Write with committee/assessors in mind: address evaluation criteria thoroughly</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Write for a multi-disciplinary committee (</a:t>
            </a:r>
            <a:r>
              <a:rPr kumimoji="0" lang="en-US" sz="2000" b="1" i="0" u="none" strike="noStrike" kern="1200" cap="none" spc="0" normalizeH="0" baseline="0" noProof="0" err="1">
                <a:ln>
                  <a:noFill/>
                </a:ln>
                <a:solidFill>
                  <a:prstClr val="black"/>
                </a:solidFill>
                <a:effectLst/>
                <a:uLnTx/>
                <a:uFillTx/>
                <a:latin typeface="Calibri"/>
                <a:ea typeface="+mn-ea"/>
                <a:cs typeface="+mn-cs"/>
              </a:rPr>
              <a:t>i.e</a:t>
            </a:r>
            <a:r>
              <a:rPr kumimoji="0" lang="en-US" sz="2000" b="1" i="0" u="none" strike="noStrike" kern="1200" cap="none" spc="0" normalizeH="0" baseline="0" noProof="0">
                <a:ln>
                  <a:noFill/>
                </a:ln>
                <a:solidFill>
                  <a:prstClr val="black"/>
                </a:solidFill>
                <a:effectLst/>
                <a:uLnTx/>
                <a:uFillTx/>
                <a:latin typeface="Calibri"/>
                <a:ea typeface="+mn-ea"/>
                <a:cs typeface="+mn-cs"/>
              </a:rPr>
              <a:t>, Academic audience/peers, but not necessarily specialists in your field)</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Define all terms, do not assume anything is obvious</a:t>
            </a:r>
          </a:p>
        </p:txBody>
      </p:sp>
      <p:sp>
        <p:nvSpPr>
          <p:cNvPr id="3" name="TextBox 2"/>
          <p:cNvSpPr txBox="1"/>
          <p:nvPr/>
        </p:nvSpPr>
        <p:spPr>
          <a:xfrm>
            <a:off x="3911331" y="762001"/>
            <a:ext cx="4369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Writing your proposal</a:t>
            </a:r>
          </a:p>
        </p:txBody>
      </p:sp>
    </p:spTree>
    <p:extLst>
      <p:ext uri="{BB962C8B-B14F-4D97-AF65-F5344CB8AC3E}">
        <p14:creationId xmlns:p14="http://schemas.microsoft.com/office/powerpoint/2010/main" val="4078283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7334" y="696844"/>
            <a:ext cx="71305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002060"/>
                </a:solidFill>
                <a:effectLst/>
                <a:uLnTx/>
                <a:uFillTx/>
                <a:latin typeface="Calibri"/>
                <a:ea typeface="+mn-ea"/>
                <a:cs typeface="+mn-cs"/>
              </a:rPr>
              <a:t>Tips from previous committee members:</a:t>
            </a:r>
          </a:p>
        </p:txBody>
      </p:sp>
      <p:sp>
        <p:nvSpPr>
          <p:cNvPr id="2" name="Rectangle 1"/>
          <p:cNvSpPr/>
          <p:nvPr/>
        </p:nvSpPr>
        <p:spPr>
          <a:xfrm>
            <a:off x="2057400" y="1563982"/>
            <a:ext cx="8077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a:off x="1653412" y="1337366"/>
            <a:ext cx="8938389" cy="5256952"/>
          </a:xfrm>
          <a:prstGeom prst="rect">
            <a:avLst/>
          </a:prstGeom>
        </p:spPr>
        <p:txBody>
          <a:bodyPr wrap="square">
            <a:spAutoFit/>
          </a:bodyPr>
          <a:lstStyle/>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Provide sufficient detail to allow </a:t>
            </a:r>
            <a:r>
              <a:rPr kumimoji="0" lang="en-US" sz="1800" b="0" i="1" u="sng" strike="noStrike" kern="1200" cap="none" spc="0" normalizeH="0" baseline="0" noProof="0">
                <a:ln>
                  <a:noFill/>
                </a:ln>
                <a:solidFill>
                  <a:prstClr val="black"/>
                </a:solidFill>
                <a:effectLst/>
                <a:uLnTx/>
                <a:uFillTx/>
                <a:latin typeface="Calibri"/>
                <a:ea typeface="+mn-ea"/>
                <a:cs typeface="Times New Roman" pitchFamily="18" charset="0"/>
              </a:rPr>
              <a:t>informed</a:t>
            </a: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 assessment by committee members</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Coherence: connect goals of new or continuing projects with past/ongoing research </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Be explicit as to whether or not the research is new, emerging, or a continuation</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Take time to address/define your outcomes (traditional/activities/community partnerships)</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‘Educate’ the committee - persuasive in demonstrating a range of research goals and objectives</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Times New Roman" pitchFamily="18" charset="0"/>
              </a:rPr>
              <a:t>Have your grant proposal read by colleagues who have had successful applications</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Present a challenging topic (originality)- but novelty alone not enough, why important?</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Convey and inspire confidence, and clearly establish the need for the research and funds</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Strike a balance between ambition and realism</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If you are an emerging scholar, discuss why you can do the proposed project</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Times New Roman" pitchFamily="18" charset="0"/>
              </a:rPr>
              <a:t>Plan, organize and monitor your project well</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Times New Roman" pitchFamily="18" charset="0"/>
              </a:rPr>
              <a:t>Methodology (specific in describing data, resources and procedures: who, what, where, how</a:t>
            </a:r>
            <a:r>
              <a:rPr kumimoji="0" lang="en-CA" sz="1800" b="0" i="0" u="none" strike="noStrike" kern="1200" cap="none" spc="0" normalizeH="0" baseline="0" noProof="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10000"/>
              </a:lnSpc>
              <a:spcBef>
                <a:spcPts val="0"/>
              </a:spcBef>
              <a:spcAft>
                <a:spcPts val="0"/>
              </a:spcAft>
              <a:buClrTx/>
              <a:buSzPct val="75000"/>
              <a:buFont typeface="Arial" pitchFamily="34" charset="0"/>
              <a:buChar char="•"/>
              <a:tabLst/>
              <a:defRPr/>
            </a:pPr>
            <a:r>
              <a:rPr kumimoji="0" lang="en-CA" sz="1800" b="1" i="0" u="none" strike="noStrike" kern="1200" cap="none" spc="0" normalizeH="0" baseline="0" noProof="0">
                <a:ln>
                  <a:noFill/>
                </a:ln>
                <a:solidFill>
                  <a:prstClr val="black"/>
                </a:solidFill>
                <a:effectLst/>
                <a:uLnTx/>
                <a:uFillTx/>
                <a:latin typeface="Calibri"/>
                <a:ea typeface="+mn-ea"/>
                <a:cs typeface="+mn-cs"/>
              </a:rPr>
              <a:t>Write the proposal for the project that you want to do, not for the kind of project that you think (or were told) has a better chance of being funded.</a:t>
            </a:r>
          </a:p>
        </p:txBody>
      </p:sp>
    </p:spTree>
    <p:extLst>
      <p:ext uri="{BB962C8B-B14F-4D97-AF65-F5344CB8AC3E}">
        <p14:creationId xmlns:p14="http://schemas.microsoft.com/office/powerpoint/2010/main" val="6811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84006" y="1143001"/>
            <a:ext cx="8023988"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black"/>
                </a:solidFill>
                <a:effectLst/>
                <a:uLnTx/>
                <a:uFillTx/>
                <a:latin typeface="Calibri"/>
                <a:ea typeface="+mn-ea"/>
                <a:cs typeface="Calibri" pitchFamily="34" charset="0"/>
              </a:rPr>
              <a:t>Department/Division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Business officer (compensation, travel, supplies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Grant writing support (peer review, archived applications, internal deadlines)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Dept/Divisional Research Facilitator (for proposal development/editorial services)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CA" sz="800" b="1"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black"/>
                </a:solidFill>
                <a:effectLst/>
                <a:uLnTx/>
                <a:uFillTx/>
                <a:latin typeface="Calibri"/>
                <a:ea typeface="+mn-ea"/>
                <a:cs typeface="Calibri" pitchFamily="34" charset="0"/>
              </a:rPr>
              <a:t>Guide to Financial Management: </a:t>
            </a: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hlinkClick r:id="rId4"/>
              </a:rPr>
              <a:t>http://www.finance.utoronto.ca/gtfm.htm</a:t>
            </a: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UofT travel policies and per diems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800" b="0"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err="1">
                <a:ln>
                  <a:noFill/>
                </a:ln>
                <a:solidFill>
                  <a:prstClr val="black"/>
                </a:solidFill>
                <a:effectLst/>
                <a:uLnTx/>
                <a:uFillTx/>
                <a:latin typeface="Calibri"/>
                <a:ea typeface="+mn-ea"/>
                <a:cs typeface="Calibri" pitchFamily="34" charset="0"/>
              </a:rPr>
              <a:t>UofT</a:t>
            </a:r>
            <a:r>
              <a:rPr kumimoji="0" lang="en-CA" sz="1800" b="1" i="0" u="none" strike="noStrike" kern="1200" cap="none" spc="0" normalizeH="0" baseline="0" noProof="0">
                <a:ln>
                  <a:noFill/>
                </a:ln>
                <a:solidFill>
                  <a:prstClr val="black"/>
                </a:solidFill>
                <a:effectLst/>
                <a:uLnTx/>
                <a:uFillTx/>
                <a:latin typeface="Calibri"/>
                <a:ea typeface="+mn-ea"/>
                <a:cs typeface="Calibri" pitchFamily="34" charset="0"/>
              </a:rPr>
              <a:t> Centre for Research &amp; Innovation Support (CRIS) : </a:t>
            </a: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hlinkClick r:id="rId5"/>
              </a:rPr>
              <a:t>https://cris.utoronto.ca/</a:t>
            </a: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Central Research &amp; Innovation hub (partnership between VPRI, UTL and 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1"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prstClr val="black"/>
                </a:solidFill>
                <a:effectLst/>
                <a:uLnTx/>
                <a:uFillTx/>
                <a:latin typeface="Calibri"/>
                <a:ea typeface="+mn-ea"/>
                <a:cs typeface="Calibri" pitchFamily="34" charset="0"/>
              </a:rPr>
              <a:t>UofT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sng" strike="noStrike" kern="1200" cap="none" spc="0" normalizeH="0" baseline="0" noProof="0">
                <a:ln>
                  <a:noFill/>
                </a:ln>
                <a:solidFill>
                  <a:prstClr val="black"/>
                </a:solidFill>
                <a:effectLst/>
                <a:uLnTx/>
                <a:uFillTx/>
                <a:latin typeface="Calibri"/>
                <a:ea typeface="+mn-ea"/>
                <a:cs typeface="+mn-cs"/>
                <a:hlinkClick r:id="rId6"/>
              </a:rPr>
              <a:t>http://onesearch.library.utoronto.ca/triagencyopenaccesspolicy </a:t>
            </a:r>
            <a:endParaRPr kumimoji="0" lang="en-CA" sz="1800" b="0" i="0" u="sng"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Advice on compliance with Open Access Policy, publication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hlinkClick r:id="rId7"/>
              </a:rPr>
              <a:t>https://onesearch.library.utoronto.ca/researchdata</a:t>
            </a: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Advice on data management, DMPs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hlinkClick r:id="rId8"/>
              </a:rPr>
              <a:t>https://utsc.library.utoronto.ca/librarians</a:t>
            </a: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List of UTSC Library Liaisons to assist with OA pubs and DMPs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hlinkClick r:id="rId9"/>
              </a:rPr>
              <a:t>https://library.utm.utoronto.ca/scholarly-communications</a:t>
            </a: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rPr>
              <a:t>UTM library info for help with OA pubs and DMPs</a:t>
            </a:r>
          </a:p>
        </p:txBody>
      </p:sp>
      <p:sp>
        <p:nvSpPr>
          <p:cNvPr id="3" name="TextBox 2"/>
          <p:cNvSpPr txBox="1"/>
          <p:nvPr/>
        </p:nvSpPr>
        <p:spPr>
          <a:xfrm>
            <a:off x="4852262" y="685800"/>
            <a:ext cx="24874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err="1">
                <a:ln>
                  <a:noFill/>
                </a:ln>
                <a:solidFill>
                  <a:srgbClr val="002060"/>
                </a:solidFill>
                <a:effectLst/>
                <a:uLnTx/>
                <a:uFillTx/>
                <a:latin typeface="Calibri"/>
                <a:ea typeface="+mn-ea"/>
                <a:cs typeface="+mn-cs"/>
              </a:rPr>
              <a:t>UofT</a:t>
            </a:r>
            <a:r>
              <a:rPr kumimoji="0" lang="en-CA" sz="2800" b="1" i="0" u="none" strike="noStrike" kern="1200" cap="none" spc="0" normalizeH="0" baseline="0" noProof="0">
                <a:ln>
                  <a:noFill/>
                </a:ln>
                <a:solidFill>
                  <a:srgbClr val="002060"/>
                </a:solidFill>
                <a:effectLst/>
                <a:uLnTx/>
                <a:uFillTx/>
                <a:latin typeface="Calibri"/>
                <a:ea typeface="+mn-ea"/>
                <a:cs typeface="+mn-cs"/>
              </a:rPr>
              <a:t> Resources</a:t>
            </a:r>
          </a:p>
        </p:txBody>
      </p:sp>
    </p:spTree>
    <p:extLst>
      <p:ext uri="{BB962C8B-B14F-4D97-AF65-F5344CB8AC3E}">
        <p14:creationId xmlns:p14="http://schemas.microsoft.com/office/powerpoint/2010/main" val="1264724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74579" y="654719"/>
            <a:ext cx="6163354" cy="1015663"/>
          </a:xfrm>
          <a:prstGeom prst="rect">
            <a:avLst/>
          </a:prstGeom>
          <a:noFill/>
        </p:spPr>
        <p:txBody>
          <a:bodyPr wrap="none" rtlCol="0">
            <a:spAutoFit/>
          </a:bodyPr>
          <a:lstStyle/>
          <a:p>
            <a:pPr algn="ctr"/>
            <a:r>
              <a:rPr lang="en-CA" sz="3600" b="1" dirty="0">
                <a:solidFill>
                  <a:srgbClr val="002060"/>
                </a:solidFill>
                <a:latin typeface="Calibri"/>
              </a:rPr>
              <a:t>UofT Resources</a:t>
            </a:r>
          </a:p>
          <a:p>
            <a:pPr algn="ctr"/>
            <a:r>
              <a:rPr lang="en-CA" sz="2400" b="1" dirty="0">
                <a:solidFill>
                  <a:srgbClr val="002060"/>
                </a:solidFill>
                <a:latin typeface="Calibri"/>
              </a:rPr>
              <a:t>Research supports/contacts at Divisional levels</a:t>
            </a:r>
          </a:p>
        </p:txBody>
      </p:sp>
      <p:graphicFrame>
        <p:nvGraphicFramePr>
          <p:cNvPr id="6" name="Table 5">
            <a:extLst>
              <a:ext uri="{FF2B5EF4-FFF2-40B4-BE49-F238E27FC236}">
                <a16:creationId xmlns:a16="http://schemas.microsoft.com/office/drawing/2014/main" id="{511D840C-F7A8-4482-9EA0-3F41C1ABD4F5}"/>
              </a:ext>
            </a:extLst>
          </p:cNvPr>
          <p:cNvGraphicFramePr>
            <a:graphicFrameLocks noGrp="1"/>
          </p:cNvGraphicFramePr>
          <p:nvPr/>
        </p:nvGraphicFramePr>
        <p:xfrm>
          <a:off x="1828800" y="1823964"/>
          <a:ext cx="8534400" cy="4823186"/>
        </p:xfrm>
        <a:graphic>
          <a:graphicData uri="http://schemas.openxmlformats.org/drawingml/2006/table">
            <a:tbl>
              <a:tblPr/>
              <a:tblGrid>
                <a:gridCol w="1581013">
                  <a:extLst>
                    <a:ext uri="{9D8B030D-6E8A-4147-A177-3AD203B41FA5}">
                      <a16:colId xmlns:a16="http://schemas.microsoft.com/office/drawing/2014/main" val="21770547"/>
                    </a:ext>
                  </a:extLst>
                </a:gridCol>
                <a:gridCol w="6953387">
                  <a:extLst>
                    <a:ext uri="{9D8B030D-6E8A-4147-A177-3AD203B41FA5}">
                      <a16:colId xmlns:a16="http://schemas.microsoft.com/office/drawing/2014/main" val="4254993113"/>
                    </a:ext>
                  </a:extLst>
                </a:gridCol>
              </a:tblGrid>
              <a:tr h="220779">
                <a:tc>
                  <a:txBody>
                    <a:bodyPr/>
                    <a:lstStyle/>
                    <a:p>
                      <a:pPr algn="l" fontAlgn="b"/>
                      <a:r>
                        <a:rPr lang="en-CA" sz="1400" b="1" i="0" u="none" strike="noStrike">
                          <a:solidFill>
                            <a:srgbClr val="000000"/>
                          </a:solidFill>
                          <a:effectLst/>
                          <a:latin typeface="Calibri" panose="020F0502020204030204" pitchFamily="34" charset="0"/>
                        </a:rPr>
                        <a:t>Academic Unit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CA" sz="1400" b="1" i="0" u="none" strike="noStrike">
                          <a:solidFill>
                            <a:srgbClr val="000000"/>
                          </a:solidFill>
                          <a:effectLst/>
                          <a:latin typeface="Calibri" panose="020F0502020204030204" pitchFamily="34" charset="0"/>
                        </a:rPr>
                        <a:t>website/contact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486855114"/>
                  </a:ext>
                </a:extLst>
              </a:tr>
              <a:tr h="409583">
                <a:tc>
                  <a:txBody>
                    <a:bodyPr/>
                    <a:lstStyle/>
                    <a:p>
                      <a:pPr algn="l" fontAlgn="b"/>
                      <a:r>
                        <a:rPr lang="en-CA" sz="1400" b="0" i="0" u="none" strike="noStrike">
                          <a:solidFill>
                            <a:srgbClr val="000000"/>
                          </a:solidFill>
                          <a:effectLst/>
                          <a:latin typeface="Calibri" panose="020F0502020204030204" pitchFamily="34" charset="0"/>
                        </a:rPr>
                        <a:t>Applied Science &amp; Engineering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dirty="0">
                          <a:solidFill>
                            <a:srgbClr val="0563C1"/>
                          </a:solidFill>
                          <a:effectLst/>
                          <a:latin typeface="Calibri" panose="020F0502020204030204" pitchFamily="34" charset="0"/>
                        </a:rPr>
                        <a:t>https://hub.engineering.utoronto.ca/research-services/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533755"/>
                  </a:ext>
                </a:extLst>
              </a:tr>
              <a:tr h="409583">
                <a:tc>
                  <a:txBody>
                    <a:bodyPr/>
                    <a:lstStyle/>
                    <a:p>
                      <a:pPr algn="l" fontAlgn="b"/>
                      <a:r>
                        <a:rPr lang="en-CA" sz="1400" b="0" i="0" u="none" strike="noStrike">
                          <a:solidFill>
                            <a:srgbClr val="000000"/>
                          </a:solidFill>
                          <a:effectLst/>
                          <a:latin typeface="Calibri" panose="020F0502020204030204" pitchFamily="34" charset="0"/>
                        </a:rPr>
                        <a:t>Architecture, Landscape &amp; Design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dirty="0">
                          <a:solidFill>
                            <a:srgbClr val="0563C1"/>
                          </a:solidFill>
                          <a:effectLst/>
                          <a:latin typeface="Calibri" panose="020F0502020204030204" pitchFamily="34" charset="0"/>
                          <a:hlinkClick r:id="rId4"/>
                        </a:rPr>
                        <a:t>https://www.daniels.utoronto.ca/people?field_positions_field_position_type=2</a:t>
                      </a:r>
                      <a:endParaRPr lang="en-CA" sz="1400" b="0" i="0" u="sng" strike="noStrike" dirty="0">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20854234"/>
                  </a:ext>
                </a:extLst>
              </a:tr>
              <a:tr h="220779">
                <a:tc>
                  <a:txBody>
                    <a:bodyPr/>
                    <a:lstStyle/>
                    <a:p>
                      <a:pPr algn="l" fontAlgn="b"/>
                      <a:r>
                        <a:rPr lang="en-CA" sz="1400" b="0" i="0" u="none" strike="noStrike">
                          <a:solidFill>
                            <a:srgbClr val="000000"/>
                          </a:solidFill>
                          <a:effectLst/>
                          <a:latin typeface="Calibri" panose="020F0502020204030204" pitchFamily="34" charset="0"/>
                        </a:rPr>
                        <a:t>Arts &amp; Science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dirty="0">
                          <a:solidFill>
                            <a:srgbClr val="0563C1"/>
                          </a:solidFill>
                          <a:effectLst/>
                          <a:latin typeface="Calibri" panose="020F0502020204030204" pitchFamily="34" charset="0"/>
                          <a:hlinkClick r:id="rId5"/>
                        </a:rPr>
                        <a:t>https://www.artsci.utoronto.ca/about/glance/directory#research</a:t>
                      </a:r>
                      <a:endParaRPr lang="en-CA" sz="1400" b="0" i="0" u="sng" strike="noStrike" dirty="0">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099656"/>
                  </a:ext>
                </a:extLst>
              </a:tr>
              <a:tr h="220779">
                <a:tc>
                  <a:txBody>
                    <a:bodyPr/>
                    <a:lstStyle/>
                    <a:p>
                      <a:pPr algn="l" fontAlgn="b"/>
                      <a:r>
                        <a:rPr lang="en-CA" sz="1400" b="0" i="0" u="none" strike="noStrike">
                          <a:solidFill>
                            <a:srgbClr val="000000"/>
                          </a:solidFill>
                          <a:effectLst/>
                          <a:latin typeface="Calibri" panose="020F0502020204030204" pitchFamily="34" charset="0"/>
                        </a:rPr>
                        <a:t>Dentistry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dirty="0">
                          <a:solidFill>
                            <a:srgbClr val="0563C1"/>
                          </a:solidFill>
                          <a:effectLst/>
                          <a:latin typeface="Calibri" panose="020F0502020204030204" pitchFamily="34" charset="0"/>
                          <a:hlinkClick r:id="rId6"/>
                        </a:rPr>
                        <a:t>https://www.dentistry.utoronto.ca/research</a:t>
                      </a:r>
                      <a:endParaRPr lang="en-CA" sz="1400" b="0" i="0" u="sng" strike="noStrike" dirty="0">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49563111"/>
                  </a:ext>
                </a:extLst>
              </a:tr>
              <a:tr h="220779">
                <a:tc>
                  <a:txBody>
                    <a:bodyPr/>
                    <a:lstStyle/>
                    <a:p>
                      <a:pPr algn="l" fontAlgn="b"/>
                      <a:r>
                        <a:rPr lang="en-CA" sz="1400" b="0" i="0" u="none" strike="noStrike">
                          <a:solidFill>
                            <a:srgbClr val="000000"/>
                          </a:solidFill>
                          <a:effectLst/>
                          <a:latin typeface="Calibri" panose="020F0502020204030204" pitchFamily="34" charset="0"/>
                        </a:rPr>
                        <a:t>Education (OISE)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a:solidFill>
                            <a:srgbClr val="0563C1"/>
                          </a:solidFill>
                          <a:effectLst/>
                          <a:latin typeface="Calibri" panose="020F0502020204030204" pitchFamily="34" charset="0"/>
                          <a:hlinkClick r:id="rId7"/>
                        </a:rPr>
                        <a:t>https://www.oise.utoronto.ca/research/RESOURCES_FOR_FACULTY/index.html</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4189023"/>
                  </a:ext>
                </a:extLst>
              </a:tr>
              <a:tr h="220779">
                <a:tc>
                  <a:txBody>
                    <a:bodyPr/>
                    <a:lstStyle/>
                    <a:p>
                      <a:pPr algn="l" fontAlgn="b"/>
                      <a:r>
                        <a:rPr lang="en-CA" sz="1400" b="0" i="0" u="none" strike="noStrike">
                          <a:solidFill>
                            <a:srgbClr val="000000"/>
                          </a:solidFill>
                          <a:effectLst/>
                          <a:latin typeface="Calibri" panose="020F0502020204030204" pitchFamily="34" charset="0"/>
                        </a:rPr>
                        <a:t>Information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dirty="0">
                          <a:solidFill>
                            <a:srgbClr val="0563C1"/>
                          </a:solidFill>
                          <a:effectLst/>
                          <a:latin typeface="Calibri" panose="020F0502020204030204" pitchFamily="34" charset="0"/>
                          <a:hlinkClick r:id="rId8"/>
                        </a:rPr>
                        <a:t>https://ischool.utoronto.ca/faculty-staff/administrative-services/</a:t>
                      </a:r>
                      <a:endParaRPr lang="en-CA" sz="1400" b="0" i="0" u="sng" strike="noStrike" dirty="0">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34815145"/>
                  </a:ext>
                </a:extLst>
              </a:tr>
              <a:tr h="409583">
                <a:tc>
                  <a:txBody>
                    <a:bodyPr/>
                    <a:lstStyle/>
                    <a:p>
                      <a:pPr algn="l" fontAlgn="b"/>
                      <a:r>
                        <a:rPr lang="en-CA" sz="1400" b="0" i="0" u="none" strike="noStrike">
                          <a:solidFill>
                            <a:srgbClr val="000000"/>
                          </a:solidFill>
                          <a:effectLst/>
                          <a:latin typeface="Calibri" panose="020F0502020204030204" pitchFamily="34" charset="0"/>
                        </a:rPr>
                        <a:t>Kinesiology &amp; Physical Education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a:solidFill>
                            <a:srgbClr val="0563C1"/>
                          </a:solidFill>
                          <a:effectLst/>
                          <a:latin typeface="Calibri" panose="020F0502020204030204" pitchFamily="34" charset="0"/>
                          <a:hlinkClick r:id="rId9"/>
                        </a:rPr>
                        <a:t>https://kpe.utoronto.ca/academics-researchbachelor-kinesiology-bkinfuture-students/contact-us</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953084"/>
                  </a:ext>
                </a:extLst>
              </a:tr>
              <a:tr h="220779">
                <a:tc>
                  <a:txBody>
                    <a:bodyPr/>
                    <a:lstStyle/>
                    <a:p>
                      <a:pPr algn="l" fontAlgn="b"/>
                      <a:r>
                        <a:rPr lang="en-CA" sz="1400" b="0" i="0" u="none" strike="noStrike">
                          <a:solidFill>
                            <a:srgbClr val="000000"/>
                          </a:solidFill>
                          <a:effectLst/>
                          <a:latin typeface="Calibri" panose="020F0502020204030204" pitchFamily="34" charset="0"/>
                        </a:rPr>
                        <a:t>Law</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none" strike="noStrike" dirty="0">
                          <a:solidFill>
                            <a:srgbClr val="000000"/>
                          </a:solidFill>
                          <a:effectLst/>
                          <a:latin typeface="Calibri" panose="020F0502020204030204" pitchFamily="34" charset="0"/>
                        </a:rPr>
                        <a:t>Contact: </a:t>
                      </a:r>
                      <a:r>
                        <a:rPr lang="en-CA" sz="1400" b="0" i="0" u="none" strike="noStrike" dirty="0">
                          <a:solidFill>
                            <a:srgbClr val="000000"/>
                          </a:solidFill>
                          <a:effectLst/>
                          <a:latin typeface="Calibri" panose="020F0502020204030204" pitchFamily="34" charset="0"/>
                          <a:hlinkClick r:id="rId10"/>
                        </a:rPr>
                        <a:t>research.law@utoronto.ca</a:t>
                      </a:r>
                      <a:r>
                        <a:rPr lang="en-CA" sz="1400" b="0" i="0" u="none" strike="noStrike" dirty="0">
                          <a:solidFill>
                            <a:srgbClr val="000000"/>
                          </a:solidFill>
                          <a:effectLst/>
                          <a:latin typeface="Calibri" panose="020F0502020204030204" pitchFamily="34" charset="0"/>
                        </a:rPr>
                        <a:t>; </a:t>
                      </a:r>
                      <a:r>
                        <a:rPr lang="en-CA" sz="1400" b="0" i="0" u="none" strike="noStrike" dirty="0">
                          <a:solidFill>
                            <a:srgbClr val="000000"/>
                          </a:solidFill>
                          <a:effectLst/>
                          <a:latin typeface="Calibri" panose="020F0502020204030204" pitchFamily="34" charset="0"/>
                          <a:hlinkClick r:id="rId11"/>
                        </a:rPr>
                        <a:t>kelly.nolan@utoronto.ca</a:t>
                      </a:r>
                      <a:r>
                        <a:rPr lang="en-CA" sz="14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44038842"/>
                  </a:ext>
                </a:extLst>
              </a:tr>
              <a:tr h="220779">
                <a:tc>
                  <a:txBody>
                    <a:bodyPr/>
                    <a:lstStyle/>
                    <a:p>
                      <a:pPr algn="l" fontAlgn="b"/>
                      <a:r>
                        <a:rPr lang="en-CA" sz="1400" b="0" i="0" u="none" strike="noStrike">
                          <a:solidFill>
                            <a:srgbClr val="000000"/>
                          </a:solidFill>
                          <a:effectLst/>
                          <a:latin typeface="Calibri" panose="020F0502020204030204" pitchFamily="34" charset="0"/>
                        </a:rPr>
                        <a:t>Management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Calibri" panose="020F0502020204030204" pitchFamily="34" charset="0"/>
                        </a:rPr>
                        <a:t>Contact: </a:t>
                      </a:r>
                      <a:r>
                        <a:rPr lang="en-CA" sz="1400" b="0" i="0" u="none" strike="noStrike" dirty="0">
                          <a:solidFill>
                            <a:srgbClr val="000000"/>
                          </a:solidFill>
                          <a:effectLst/>
                          <a:latin typeface="Calibri" panose="020F0502020204030204" pitchFamily="34" charset="0"/>
                          <a:hlinkClick r:id="rId12"/>
                        </a:rPr>
                        <a:t>joannep.pereira@rotman.utoronto.ca</a:t>
                      </a:r>
                      <a:r>
                        <a:rPr lang="en-CA" sz="14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998067"/>
                  </a:ext>
                </a:extLst>
              </a:tr>
              <a:tr h="220779">
                <a:tc>
                  <a:txBody>
                    <a:bodyPr/>
                    <a:lstStyle/>
                    <a:p>
                      <a:pPr algn="l" fontAlgn="b"/>
                      <a:r>
                        <a:rPr lang="en-CA" sz="1400" b="0" i="0" u="none" strike="noStrike">
                          <a:solidFill>
                            <a:srgbClr val="000000"/>
                          </a:solidFill>
                          <a:effectLst/>
                          <a:latin typeface="Calibri" panose="020F0502020204030204" pitchFamily="34" charset="0"/>
                        </a:rPr>
                        <a:t>Medicine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a:solidFill>
                            <a:srgbClr val="0563C1"/>
                          </a:solidFill>
                          <a:effectLst/>
                          <a:latin typeface="Calibri" panose="020F0502020204030204" pitchFamily="34" charset="0"/>
                          <a:hlinkClick r:id="rId13"/>
                        </a:rPr>
                        <a:t>https://temertymedicine.utoronto.ca/grant-development</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43720468"/>
                  </a:ext>
                </a:extLst>
              </a:tr>
              <a:tr h="220779">
                <a:tc>
                  <a:txBody>
                    <a:bodyPr/>
                    <a:lstStyle/>
                    <a:p>
                      <a:pPr algn="l" fontAlgn="b"/>
                      <a:r>
                        <a:rPr lang="en-CA" sz="1400" b="0" i="0" u="none" strike="noStrike">
                          <a:solidFill>
                            <a:srgbClr val="000000"/>
                          </a:solidFill>
                          <a:effectLst/>
                          <a:latin typeface="Calibri" panose="020F0502020204030204" pitchFamily="34" charset="0"/>
                        </a:rPr>
                        <a:t>Music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a:solidFill>
                            <a:srgbClr val="0563C1"/>
                          </a:solidFill>
                          <a:effectLst/>
                          <a:latin typeface="Calibri" panose="020F0502020204030204" pitchFamily="34" charset="0"/>
                          <a:hlinkClick r:id="rId14"/>
                        </a:rPr>
                        <a:t>https://utoronto.sharepoint.com/sites/music/research</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729100"/>
                  </a:ext>
                </a:extLst>
              </a:tr>
              <a:tr h="220779">
                <a:tc>
                  <a:txBody>
                    <a:bodyPr/>
                    <a:lstStyle/>
                    <a:p>
                      <a:pPr algn="l" fontAlgn="b"/>
                      <a:r>
                        <a:rPr lang="en-CA" sz="1400" b="0" i="0" u="none" strike="noStrike">
                          <a:solidFill>
                            <a:srgbClr val="000000"/>
                          </a:solidFill>
                          <a:effectLst/>
                          <a:latin typeface="Calibri" panose="020F0502020204030204" pitchFamily="34" charset="0"/>
                        </a:rPr>
                        <a:t>Nursing</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dirty="0">
                          <a:solidFill>
                            <a:srgbClr val="0563C1"/>
                          </a:solidFill>
                          <a:effectLst/>
                          <a:latin typeface="Calibri" panose="020F0502020204030204" pitchFamily="34" charset="0"/>
                          <a:hlinkClick r:id="rId15"/>
                        </a:rPr>
                        <a:t>https://bloomberg.nursing.utoronto.ca/research/contact-the-research-office/</a:t>
                      </a:r>
                      <a:endParaRPr lang="en-CA" sz="1400" b="0" i="0" u="sng" strike="noStrike" dirty="0">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7050101"/>
                  </a:ext>
                </a:extLst>
              </a:tr>
              <a:tr h="220779">
                <a:tc>
                  <a:txBody>
                    <a:bodyPr/>
                    <a:lstStyle/>
                    <a:p>
                      <a:pPr algn="l" fontAlgn="b"/>
                      <a:r>
                        <a:rPr lang="en-CA" sz="1400" b="0" i="0" u="none" strike="noStrike">
                          <a:solidFill>
                            <a:srgbClr val="000000"/>
                          </a:solidFill>
                          <a:effectLst/>
                          <a:latin typeface="Calibri" panose="020F0502020204030204" pitchFamily="34" charset="0"/>
                        </a:rPr>
                        <a:t>Pharmacy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a:solidFill>
                            <a:srgbClr val="0563C1"/>
                          </a:solidFill>
                          <a:effectLst/>
                          <a:latin typeface="Calibri" panose="020F0502020204030204" pitchFamily="34" charset="0"/>
                          <a:hlinkClick r:id="rId16"/>
                        </a:rPr>
                        <a:t>https://www.pharmacy.utoronto.ca/research/funding-opportunities</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429970"/>
                  </a:ext>
                </a:extLst>
              </a:tr>
              <a:tr h="409583">
                <a:tc>
                  <a:txBody>
                    <a:bodyPr/>
                    <a:lstStyle/>
                    <a:p>
                      <a:pPr algn="l" fontAlgn="b"/>
                      <a:r>
                        <a:rPr lang="en-CA" sz="1400" b="0" i="0" u="none" strike="noStrike">
                          <a:solidFill>
                            <a:srgbClr val="000000"/>
                          </a:solidFill>
                          <a:effectLst/>
                          <a:latin typeface="Calibri" panose="020F0502020204030204" pitchFamily="34" charset="0"/>
                        </a:rPr>
                        <a:t>Public Health (Dalla Lana)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a:solidFill>
                            <a:srgbClr val="0563C1"/>
                          </a:solidFill>
                          <a:effectLst/>
                          <a:latin typeface="Calibri" panose="020F0502020204030204" pitchFamily="34" charset="0"/>
                          <a:hlinkClick r:id="rId17"/>
                        </a:rPr>
                        <a:t>https://www.dlsph.utoronto.ca/research/services-for-researchers/</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50585349"/>
                  </a:ext>
                </a:extLst>
              </a:tr>
              <a:tr h="220779">
                <a:tc>
                  <a:txBody>
                    <a:bodyPr/>
                    <a:lstStyle/>
                    <a:p>
                      <a:pPr algn="l" fontAlgn="b"/>
                      <a:r>
                        <a:rPr lang="en-CA" sz="1400" b="0" i="0" u="none" strike="noStrike">
                          <a:solidFill>
                            <a:srgbClr val="000000"/>
                          </a:solidFill>
                          <a:effectLst/>
                          <a:latin typeface="Calibri" panose="020F0502020204030204" pitchFamily="34" charset="0"/>
                        </a:rPr>
                        <a:t>Social Work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a:solidFill>
                            <a:srgbClr val="0563C1"/>
                          </a:solidFill>
                          <a:effectLst/>
                          <a:latin typeface="Calibri" panose="020F0502020204030204" pitchFamily="34" charset="0"/>
                          <a:hlinkClick r:id="rId18"/>
                        </a:rPr>
                        <a:t>https://socialwork.utoronto.ca/about-us/administration-staff/</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774976"/>
                  </a:ext>
                </a:extLst>
              </a:tr>
              <a:tr h="220779">
                <a:tc>
                  <a:txBody>
                    <a:bodyPr/>
                    <a:lstStyle/>
                    <a:p>
                      <a:pPr algn="l" fontAlgn="b"/>
                      <a:r>
                        <a:rPr lang="en-CA" sz="1400" b="0" i="0" u="none" strike="noStrike">
                          <a:solidFill>
                            <a:srgbClr val="000000"/>
                          </a:solidFill>
                          <a:effectLst/>
                          <a:latin typeface="Calibri" panose="020F0502020204030204" pitchFamily="34" charset="0"/>
                        </a:rPr>
                        <a:t>UTM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400" b="0" i="0" u="sng" strike="noStrike">
                          <a:solidFill>
                            <a:srgbClr val="0563C1"/>
                          </a:solidFill>
                          <a:effectLst/>
                          <a:latin typeface="Calibri" panose="020F0502020204030204" pitchFamily="34" charset="0"/>
                          <a:hlinkClick r:id="rId19"/>
                        </a:rPr>
                        <a:t>https://www.utm.utoronto.ca/vp-research/research-office/contact-us</a:t>
                      </a:r>
                      <a:endParaRPr lang="en-CA" sz="1400" b="0" i="0" u="sng" strike="noStrike">
                        <a:solidFill>
                          <a:srgbClr val="0563C1"/>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35560905"/>
                  </a:ext>
                </a:extLst>
              </a:tr>
              <a:tr h="220779">
                <a:tc>
                  <a:txBody>
                    <a:bodyPr/>
                    <a:lstStyle/>
                    <a:p>
                      <a:pPr algn="l" fontAlgn="b"/>
                      <a:r>
                        <a:rPr lang="en-CA" sz="1400" b="0" i="0" u="none" strike="noStrike">
                          <a:solidFill>
                            <a:srgbClr val="000000"/>
                          </a:solidFill>
                          <a:effectLst/>
                          <a:latin typeface="Calibri" panose="020F0502020204030204" pitchFamily="34" charset="0"/>
                        </a:rPr>
                        <a:t>UTSC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400" b="0" i="0" u="sng" strike="noStrike" dirty="0">
                          <a:solidFill>
                            <a:srgbClr val="0563C1"/>
                          </a:solidFill>
                          <a:effectLst/>
                          <a:latin typeface="Calibri" panose="020F0502020204030204" pitchFamily="34" charset="0"/>
                          <a:hlinkClick r:id="rId20"/>
                        </a:rPr>
                        <a:t>https://www.utsc.utoronto.ca/research/contact</a:t>
                      </a:r>
                      <a:r>
                        <a:rPr lang="en-CA" sz="1400" b="0" i="0" u="sng" strike="noStrike" dirty="0">
                          <a:solidFill>
                            <a:srgbClr val="0563C1"/>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14546"/>
                  </a:ext>
                </a:extLst>
              </a:tr>
            </a:tbl>
          </a:graphicData>
        </a:graphic>
      </p:graphicFrame>
    </p:spTree>
    <p:extLst>
      <p:ext uri="{BB962C8B-B14F-4D97-AF65-F5344CB8AC3E}">
        <p14:creationId xmlns:p14="http://schemas.microsoft.com/office/powerpoint/2010/main" val="140219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71700" y="1639825"/>
            <a:ext cx="7848600"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Calibri"/>
                <a:ea typeface="+mn-ea"/>
                <a:cs typeface="Calibri" pitchFamily="34" charset="0"/>
              </a:rPr>
              <a:t>Research Services Office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Website: </a:t>
            </a:r>
            <a:r>
              <a:rPr kumimoji="0" lang="en-CA" sz="2400" b="0" i="0" u="none" strike="noStrike" kern="1200" cap="none" spc="0" normalizeH="0" baseline="0" noProof="0">
                <a:ln>
                  <a:noFill/>
                </a:ln>
                <a:solidFill>
                  <a:prstClr val="black"/>
                </a:solidFill>
                <a:effectLst/>
                <a:uLnTx/>
                <a:uFillTx/>
                <a:latin typeface="Calibri"/>
                <a:ea typeface="+mn-ea"/>
                <a:cs typeface="+mn-cs"/>
                <a:hlinkClick r:id="rId4"/>
              </a:rPr>
              <a:t>https://research.utoronto.ca/funding-opportunities/db/insight-grants</a:t>
            </a:r>
            <a:endParaRPr kumimoji="0" lang="en-CA" sz="24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Tip-sheet at the above website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Research Services SSHRC team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Mark Bold, Research Funding Manager (</a:t>
            </a: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hlinkClick r:id="rId5"/>
              </a:rPr>
              <a:t>mark.bold@utoronto.ca</a:t>
            </a: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 – main RSO contact for 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Calibri"/>
                <a:ea typeface="+mn-ea"/>
                <a:cs typeface="+mn-cs"/>
              </a:rPr>
              <a:t>MRA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mn-cs"/>
              </a:rPr>
              <a:t>Login: </a:t>
            </a:r>
            <a:r>
              <a:rPr kumimoji="0" lang="en-CA" sz="2400" b="0" i="0" u="none" strike="noStrike" kern="1200" cap="none" spc="0" normalizeH="0" baseline="0" noProof="0">
                <a:ln>
                  <a:noFill/>
                </a:ln>
                <a:solidFill>
                  <a:prstClr val="black"/>
                </a:solidFill>
                <a:effectLst/>
                <a:uLnTx/>
                <a:uFillTx/>
                <a:latin typeface="Calibri"/>
                <a:ea typeface="+mn-ea"/>
                <a:cs typeface="+mn-cs"/>
                <a:hlinkClick r:id="rId6"/>
              </a:rPr>
              <a:t>https://easi.its.utoronto.ca/administrative-management-systems/my-research-mr/</a:t>
            </a:r>
            <a:r>
              <a:rPr kumimoji="0" lang="en-CA" sz="2400" b="0" i="0" u="none" strike="noStrike" kern="1200" cap="none" spc="0" normalizeH="0" baseline="0" noProof="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mn-cs"/>
              </a:rPr>
              <a:t>Technical help and access: </a:t>
            </a:r>
            <a:r>
              <a:rPr kumimoji="0" lang="en-CA" sz="2400" b="0" i="0" u="none" strike="noStrike" kern="1200" cap="none" spc="0" normalizeH="0" baseline="0" noProof="0">
                <a:ln>
                  <a:noFill/>
                </a:ln>
                <a:solidFill>
                  <a:prstClr val="black"/>
                </a:solidFill>
                <a:effectLst/>
                <a:uLnTx/>
                <a:uFillTx/>
                <a:latin typeface="Calibri"/>
                <a:ea typeface="+mn-ea"/>
                <a:cs typeface="+mn-cs"/>
                <a:hlinkClick r:id="rId7"/>
              </a:rPr>
              <a:t>raise@utoronto.ca</a:t>
            </a:r>
            <a:r>
              <a:rPr kumimoji="0" lang="en-CA" sz="2400" b="0" i="0" u="none" strike="noStrike" kern="1200" cap="none" spc="0" normalizeH="0" baseline="0" noProof="0">
                <a:ln>
                  <a:noFill/>
                </a:ln>
                <a:solidFill>
                  <a:prstClr val="black"/>
                </a:solidFill>
                <a:effectLst/>
                <a:uLnTx/>
                <a:uFillTx/>
                <a:latin typeface="Calibri"/>
                <a:ea typeface="+mn-ea"/>
                <a:cs typeface="+mn-cs"/>
              </a:rPr>
              <a:t> or 416-946-5000</a:t>
            </a: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	</a:t>
            </a:r>
          </a:p>
        </p:txBody>
      </p:sp>
      <p:sp>
        <p:nvSpPr>
          <p:cNvPr id="3" name="TextBox 2"/>
          <p:cNvSpPr txBox="1"/>
          <p:nvPr/>
        </p:nvSpPr>
        <p:spPr>
          <a:xfrm>
            <a:off x="4521915" y="839648"/>
            <a:ext cx="31481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err="1">
                <a:ln>
                  <a:noFill/>
                </a:ln>
                <a:solidFill>
                  <a:srgbClr val="002060"/>
                </a:solidFill>
                <a:effectLst/>
                <a:uLnTx/>
                <a:uFillTx/>
                <a:latin typeface="Calibri"/>
                <a:ea typeface="+mn-ea"/>
                <a:cs typeface="+mn-cs"/>
              </a:rPr>
              <a:t>UofT</a:t>
            </a:r>
            <a:r>
              <a:rPr kumimoji="0" lang="en-CA" sz="3600" b="1" i="0" u="none" strike="noStrike" kern="1200" cap="none" spc="0" normalizeH="0" baseline="0" noProof="0">
                <a:ln>
                  <a:noFill/>
                </a:ln>
                <a:solidFill>
                  <a:srgbClr val="002060"/>
                </a:solidFill>
                <a:effectLst/>
                <a:uLnTx/>
                <a:uFillTx/>
                <a:latin typeface="Calibri"/>
                <a:ea typeface="+mn-ea"/>
                <a:cs typeface="+mn-cs"/>
              </a:rPr>
              <a:t> Resources</a:t>
            </a:r>
          </a:p>
        </p:txBody>
      </p:sp>
    </p:spTree>
    <p:extLst>
      <p:ext uri="{BB962C8B-B14F-4D97-AF65-F5344CB8AC3E}">
        <p14:creationId xmlns:p14="http://schemas.microsoft.com/office/powerpoint/2010/main" val="325461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E05BCA4-65B2-604B-9FD2-1EBDC37D3996}"/>
              </a:ext>
            </a:extLst>
          </p:cNvPr>
          <p:cNvSpPr txBox="1"/>
          <p:nvPr/>
        </p:nvSpPr>
        <p:spPr>
          <a:xfrm>
            <a:off x="1016721" y="1809196"/>
            <a:ext cx="10140982" cy="2616101"/>
          </a:xfrm>
          <a:prstGeom prst="rect">
            <a:avLst/>
          </a:prstGeom>
          <a:noFill/>
        </p:spPr>
        <p:txBody>
          <a:bodyPr wrap="square" lIns="91440" tIns="45720" rIns="91440" bIns="45720" rtlCol="0" anchor="t">
            <a:spAutoFit/>
          </a:bodyPr>
          <a:lstStyle/>
          <a:p>
            <a:pPr algn="ctr"/>
            <a:r>
              <a:rPr lang="en-US" sz="2000">
                <a:ea typeface="+mn-lt"/>
                <a:cs typeface="+mn-lt"/>
              </a:rPr>
              <a:t>We wish to acknowledge this land on which the University of Toronto operates.</a:t>
            </a:r>
            <a:br>
              <a:rPr lang="en-US" sz="2000">
                <a:ea typeface="+mn-lt"/>
                <a:cs typeface="+mn-lt"/>
              </a:rPr>
            </a:br>
            <a:r>
              <a:rPr lang="en-US" sz="2000">
                <a:ea typeface="+mn-lt"/>
                <a:cs typeface="+mn-lt"/>
              </a:rPr>
              <a:t> </a:t>
            </a:r>
            <a:br>
              <a:rPr lang="en-US" sz="2000">
                <a:ea typeface="+mn-lt"/>
                <a:cs typeface="+mn-lt"/>
              </a:rPr>
            </a:br>
            <a:r>
              <a:rPr lang="en-US" sz="2000">
                <a:ea typeface="+mn-lt"/>
                <a:cs typeface="+mn-lt"/>
              </a:rPr>
              <a:t>For thousands of years it has been the traditional land of the Huron-Wendat, the Seneca, and the </a:t>
            </a:r>
            <a:r>
              <a:rPr lang="en-US" sz="2000" err="1">
                <a:ea typeface="+mn-lt"/>
                <a:cs typeface="+mn-lt"/>
              </a:rPr>
              <a:t>Mississaugas</a:t>
            </a:r>
            <a:r>
              <a:rPr lang="en-US" sz="2000">
                <a:ea typeface="+mn-lt"/>
                <a:cs typeface="+mn-lt"/>
              </a:rPr>
              <a:t> of the Credit. </a:t>
            </a:r>
          </a:p>
          <a:p>
            <a:pPr algn="ctr"/>
            <a:endParaRPr lang="en-US" sz="2000">
              <a:ea typeface="+mn-lt"/>
              <a:cs typeface="+mn-lt"/>
            </a:endParaRPr>
          </a:p>
          <a:p>
            <a:pPr algn="ctr"/>
            <a:r>
              <a:rPr lang="en-US" sz="2000">
                <a:ea typeface="+mn-lt"/>
                <a:cs typeface="+mn-lt"/>
              </a:rPr>
              <a:t>Today, this meeting place is still the home to many Indigenous people from across Turtle Island and we are grateful to have the opportunity to work on this land.</a:t>
            </a:r>
          </a:p>
          <a:p>
            <a:pPr algn="ctr"/>
            <a:endParaRPr lang="en-US" sz="2400">
              <a:cs typeface="Arial"/>
            </a:endParaRPr>
          </a:p>
        </p:txBody>
      </p:sp>
      <p:sp>
        <p:nvSpPr>
          <p:cNvPr id="7" name="Object 2">
            <a:extLst>
              <a:ext uri="{FF2B5EF4-FFF2-40B4-BE49-F238E27FC236}">
                <a16:creationId xmlns:a16="http://schemas.microsoft.com/office/drawing/2014/main" id="{28F48ABE-6316-1F29-9989-37AE24AB9B6D}"/>
              </a:ext>
            </a:extLst>
          </p:cNvPr>
          <p:cNvSpPr/>
          <p:nvPr/>
        </p:nvSpPr>
        <p:spPr>
          <a:xfrm>
            <a:off x="1047631" y="746316"/>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Land Acknowledgement</a:t>
            </a:r>
            <a:endParaRPr lang="en-US">
              <a:solidFill>
                <a:schemeClr val="accent1"/>
              </a:solidFill>
            </a:endParaRPr>
          </a:p>
        </p:txBody>
      </p:sp>
      <p:sp>
        <p:nvSpPr>
          <p:cNvPr id="10" name="Object 1">
            <a:extLst>
              <a:ext uri="{FF2B5EF4-FFF2-40B4-BE49-F238E27FC236}">
                <a16:creationId xmlns:a16="http://schemas.microsoft.com/office/drawing/2014/main" id="{8589F9D6-C3AE-6F26-88FD-D704EB1800A4}"/>
              </a:ext>
            </a:extLst>
          </p:cNvPr>
          <p:cNvSpPr/>
          <p:nvPr/>
        </p:nvSpPr>
        <p:spPr>
          <a:xfrm>
            <a:off x="1047631" y="1213251"/>
            <a:ext cx="380905" cy="38090"/>
          </a:xfrm>
          <a:prstGeom prst="rect">
            <a:avLst/>
          </a:prstGeom>
          <a:solidFill>
            <a:schemeClr val="accent6">
              <a:lumMod val="75000"/>
            </a:schemeClr>
          </a:solidFill>
        </p:spPr>
      </p:sp>
      <p:pic>
        <p:nvPicPr>
          <p:cNvPr id="5" name="Picture 5" descr="Logo&#10;&#10;Description automatically generated">
            <a:extLst>
              <a:ext uri="{FF2B5EF4-FFF2-40B4-BE49-F238E27FC236}">
                <a16:creationId xmlns:a16="http://schemas.microsoft.com/office/drawing/2014/main" id="{CA8563F8-1AD6-611D-0BEC-526DDE05F29E}"/>
              </a:ext>
            </a:extLst>
          </p:cNvPr>
          <p:cNvPicPr>
            <a:picLocks noChangeAspect="1"/>
          </p:cNvPicPr>
          <p:nvPr/>
        </p:nvPicPr>
        <p:blipFill>
          <a:blip r:embed="rId3"/>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3959456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81200" y="1583005"/>
            <a:ext cx="8305800" cy="49859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SSHRC IG funding opportunity description, link to application and application instructions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Calibri" pitchFamily="34" charset="0"/>
                <a:hlinkClick r:id="rId4"/>
              </a:rPr>
              <a:t>http://www.sshrc-crsh.gc.ca/funding-financement/programs-programmes/insight_grants-subventions_savoir-eng.aspx</a:t>
            </a: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a:ln>
                  <a:noFill/>
                </a:ln>
                <a:solidFill>
                  <a:prstClr val="black"/>
                </a:solidFill>
                <a:effectLst/>
                <a:uLnTx/>
                <a:uFillTx/>
                <a:latin typeface="Calibri"/>
                <a:ea typeface="+mn-ea"/>
                <a:cs typeface="Calibri" pitchFamily="34" charset="0"/>
              </a:rPr>
              <a:t>Tri-Agency Guide on Financial Administration (TAGFA)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hlinkClick r:id="rId5"/>
              </a:rPr>
              <a:t>https://www.nserc-crsng.gc.ca/InterAgency-Interorganismes/TAFA-AFTO/guide-guide_eng.asp</a:t>
            </a:r>
            <a:endParaRPr kumimoji="0" lang="en-CA"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Calibri" pitchFamily="34" charset="0"/>
              </a:rPr>
              <a:t>SSHRC program staff (funding opportunity questions)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Calibri" pitchFamily="34" charset="0"/>
                <a:hlinkClick r:id="rId6"/>
              </a:rPr>
              <a:t>insightgrants@sshrc-crsh.gc.ca</a:t>
            </a:r>
            <a:r>
              <a:rPr kumimoji="0" lang="en-US" sz="1800" b="0" i="0" u="none" strike="noStrike" kern="1200" cap="none" spc="0" normalizeH="0" baseline="0" noProof="0">
                <a:ln>
                  <a:noFill/>
                </a:ln>
                <a:solidFill>
                  <a:prstClr val="black"/>
                </a:solidFill>
                <a:effectLst/>
                <a:uLnTx/>
                <a:uFillTx/>
                <a:latin typeface="Calibri"/>
                <a:ea typeface="+mn-ea"/>
                <a:cs typeface="Calibri" pitchFamily="34" charset="0"/>
              </a:rPr>
              <a:t> or 613-996-6976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2400" b="0" i="0" u="none" strike="noStrike" kern="1200" cap="none" spc="0" normalizeH="0" baseline="0" noProof="0">
                <a:ln>
                  <a:noFill/>
                </a:ln>
                <a:solidFill>
                  <a:prstClr val="black"/>
                </a:solidFill>
                <a:effectLst/>
                <a:uLnTx/>
                <a:uFillTx/>
                <a:latin typeface="Calibri" pitchFamily="34" charset="0"/>
                <a:ea typeface="+mn-ea"/>
                <a:cs typeface="Calibri" pitchFamily="34" charset="0"/>
              </a:rPr>
              <a:t>Technical support for Application Form and CV</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a:t>
            </a:r>
            <a:r>
              <a:rPr kumimoji="0" lang="en-US" sz="1800" b="0" i="0" u="none" strike="noStrike" kern="1200" cap="none" spc="0" normalizeH="0" baseline="0" noProof="0">
                <a:ln>
                  <a:noFill/>
                </a:ln>
                <a:solidFill>
                  <a:prstClr val="black"/>
                </a:solidFill>
                <a:effectLst/>
                <a:uLnTx/>
                <a:uFillTx/>
                <a:latin typeface="Calibri" pitchFamily="34" charset="0"/>
                <a:ea typeface="+mn-ea"/>
                <a:cs typeface="Calibri" pitchFamily="34" charset="0"/>
                <a:hlinkClick r:id="rId7"/>
              </a:rPr>
              <a:t>webgrant@sshrc-crsh.gc.ca</a:t>
            </a:r>
            <a:r>
              <a:rPr kumimoji="0" lang="en-US" sz="18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or 613-995-4273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pitchFamily="34" charset="0"/>
            </a:endParaRPr>
          </a:p>
        </p:txBody>
      </p:sp>
      <p:sp>
        <p:nvSpPr>
          <p:cNvPr id="3" name="TextBox 2"/>
          <p:cNvSpPr txBox="1"/>
          <p:nvPr/>
        </p:nvSpPr>
        <p:spPr>
          <a:xfrm>
            <a:off x="4370528" y="843739"/>
            <a:ext cx="34509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SSHRC Resources</a:t>
            </a:r>
          </a:p>
        </p:txBody>
      </p:sp>
    </p:spTree>
    <p:extLst>
      <p:ext uri="{BB962C8B-B14F-4D97-AF65-F5344CB8AC3E}">
        <p14:creationId xmlns:p14="http://schemas.microsoft.com/office/powerpoint/2010/main" val="3791264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81200" y="1583005"/>
            <a:ext cx="8305800" cy="4616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black"/>
                </a:solidFill>
                <a:effectLst/>
                <a:uLnTx/>
                <a:uFillTx/>
                <a:latin typeface="Calibri"/>
                <a:ea typeface="+mn-ea"/>
                <a:cs typeface="Calibri" pitchFamily="34" charset="0"/>
              </a:rPr>
              <a:t>SSHRC Insight Grants webinar</a:t>
            </a:r>
            <a:endParaRPr kumimoji="0" lang="en-US" sz="3200" b="1" i="0" u="none" strike="noStrike" kern="1200" cap="none" spc="0" normalizeH="0" baseline="0" noProof="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rPr>
              <a:t>French language version: Thursday, Sept 1, 2022, 10 – 11:30 am (</a:t>
            </a: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hlinkClick r:id="rId4"/>
              </a:rPr>
              <a:t>Webex link</a:t>
            </a: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rPr>
              <a:t>English language version: Thursday, Sept 1, 2022, 1 – 2:30 pm (</a:t>
            </a: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hlinkClick r:id="rId5"/>
              </a:rPr>
              <a:t>Webex link</a:t>
            </a: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Calibri" pitchFamily="34" charset="0"/>
              </a:rPr>
              <a:t>For a list of upcoming SSHRC webinars,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pitchFamily="34" charset="0"/>
                <a:hlinkClick r:id="rId6"/>
              </a:rPr>
              <a:t>https://www.sshrc-crsh.gc.ca/funding-financement/webinars-webinaires/index-eng.aspx</a:t>
            </a:r>
            <a:r>
              <a:rPr kumimoji="0" lang="en-US" sz="2400" b="0" i="0" u="none" strike="noStrike" kern="1200" cap="none" spc="0" normalizeH="0" baseline="0" noProof="0">
                <a:ln>
                  <a:noFill/>
                </a:ln>
                <a:solidFill>
                  <a:prstClr val="black"/>
                </a:solidFill>
                <a:effectLst/>
                <a:uLnTx/>
                <a:uFillTx/>
                <a:latin typeface="Calibri"/>
                <a:ea typeface="+mn-ea"/>
                <a:cs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pitchFamily="34" charset="0"/>
            </a:endParaRPr>
          </a:p>
        </p:txBody>
      </p:sp>
      <p:sp>
        <p:nvSpPr>
          <p:cNvPr id="3" name="TextBox 2"/>
          <p:cNvSpPr txBox="1"/>
          <p:nvPr/>
        </p:nvSpPr>
        <p:spPr>
          <a:xfrm>
            <a:off x="4370528" y="843739"/>
            <a:ext cx="34509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SSHRC Resources</a:t>
            </a:r>
          </a:p>
        </p:txBody>
      </p:sp>
    </p:spTree>
    <p:extLst>
      <p:ext uri="{BB962C8B-B14F-4D97-AF65-F5344CB8AC3E}">
        <p14:creationId xmlns:p14="http://schemas.microsoft.com/office/powerpoint/2010/main" val="327021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33600" y="1571883"/>
            <a:ext cx="7924800" cy="49552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Complete a My Research Applications (MRA) record</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hlinkClick r:id="rId4"/>
              </a:rPr>
              <a:t>https://easi.its.utoronto.ca/administrative-management-systems/my-research-mr/</a:t>
            </a:r>
            <a:r>
              <a:rPr kumimoji="0" lang="en-US" sz="2200" b="0" i="0" u="none" strike="noStrike" kern="1200" cap="none" spc="0" normalizeH="0" baseline="0" noProof="0">
                <a:ln>
                  <a:noFill/>
                </a:ln>
                <a:solidFill>
                  <a:prstClr val="black"/>
                </a:solidFill>
                <a:effectLst/>
                <a:uLnTx/>
                <a:uFillTx/>
                <a:latin typeface="Calibri"/>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Upload draft proposal, firm budget amount</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Due at Research Services by</a:t>
            </a:r>
            <a:r>
              <a:rPr kumimoji="0" lang="en-US" sz="2200" b="1" i="0" u="none" strike="noStrike" kern="1200" cap="none" spc="0" normalizeH="0" baseline="0" noProof="0">
                <a:ln>
                  <a:noFill/>
                </a:ln>
                <a:solidFill>
                  <a:prstClr val="black"/>
                </a:solidFill>
                <a:effectLst/>
                <a:uLnTx/>
                <a:uFillTx/>
                <a:latin typeface="Calibri"/>
                <a:ea typeface="+mn-ea"/>
                <a:cs typeface="+mn-cs"/>
              </a:rPr>
              <a:t> noon on Thursday, September 22, 2022</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Check with your dept/faculty/divisional research office for their internal deadlines (</a:t>
            </a:r>
            <a:r>
              <a:rPr kumimoji="0" lang="en-US" sz="2200" b="0" i="0" u="none" strike="noStrike" kern="1200" cap="none" spc="0" normalizeH="0" baseline="0" noProof="0" err="1">
                <a:ln>
                  <a:noFill/>
                </a:ln>
                <a:solidFill>
                  <a:prstClr val="black"/>
                </a:solidFill>
                <a:effectLst/>
                <a:uLnTx/>
                <a:uFillTx/>
                <a:latin typeface="Calibri"/>
                <a:ea typeface="+mn-ea"/>
                <a:cs typeface="+mn-cs"/>
              </a:rPr>
              <a:t>ie</a:t>
            </a:r>
            <a:r>
              <a:rPr kumimoji="0" lang="en-US" sz="2200" b="0" i="0" u="none" strike="noStrike" kern="1200" cap="none" spc="0" normalizeH="0" baseline="0" noProof="0">
                <a:ln>
                  <a:noFill/>
                </a:ln>
                <a:solidFill>
                  <a:prstClr val="black"/>
                </a:solidFill>
                <a:effectLst/>
                <a:uLnTx/>
                <a:uFillTx/>
                <a:latin typeface="Calibri"/>
                <a:ea typeface="+mn-ea"/>
                <a:cs typeface="+mn-cs"/>
              </a:rPr>
              <a:t>, for MRA or editorial review options)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Submit SSHRC application online</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hlinkClick r:id="rId5"/>
              </a:rPr>
              <a:t>https://webapps.nserc.ca/SSHRC/faces/logon.jsp?lang=en_CA</a:t>
            </a:r>
            <a:r>
              <a:rPr kumimoji="0" lang="en-US" sz="2200" b="0" i="0" u="none" strike="noStrike" kern="1200" cap="none" spc="0" normalizeH="0" baseline="0" noProof="0">
                <a:ln>
                  <a:noFill/>
                </a:ln>
                <a:solidFill>
                  <a:prstClr val="black"/>
                </a:solidFill>
                <a:effectLst/>
                <a:uLnTx/>
                <a:uFillTx/>
                <a:latin typeface="Calibri"/>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Internal deadline for online submission through SSHRC website is </a:t>
            </a:r>
            <a:r>
              <a:rPr kumimoji="0" lang="en-US" sz="2200" b="1" i="0" u="none" strike="noStrike" kern="1200" cap="none" spc="0" normalizeH="0" baseline="0" noProof="0">
                <a:ln>
                  <a:noFill/>
                </a:ln>
                <a:solidFill>
                  <a:prstClr val="black"/>
                </a:solidFill>
                <a:effectLst/>
                <a:uLnTx/>
                <a:uFillTx/>
                <a:latin typeface="Calibri"/>
                <a:ea typeface="+mn-ea"/>
                <a:cs typeface="+mn-cs"/>
              </a:rPr>
              <a:t>9 am, Wednesday, September 28, 2022</a:t>
            </a:r>
            <a:r>
              <a:rPr kumimoji="0" lang="en-CA" sz="2200" b="1" i="1" u="none" strike="noStrike" kern="1200" cap="none" spc="0" normalizeH="0" baseline="0" noProof="0">
                <a:ln>
                  <a:noFill/>
                </a:ln>
                <a:solidFill>
                  <a:prstClr val="black"/>
                </a:solidFill>
                <a:effectLst/>
                <a:uLnTx/>
                <a:uFillTx/>
                <a:latin typeface="Calibri" pitchFamily="34" charset="0"/>
                <a:ea typeface="+mn-ea"/>
                <a:cs typeface="Calibri" pitchFamily="34" charset="0"/>
              </a:rPr>
              <a:t>	</a:t>
            </a:r>
          </a:p>
        </p:txBody>
      </p:sp>
      <p:sp>
        <p:nvSpPr>
          <p:cNvPr id="3" name="TextBox 2"/>
          <p:cNvSpPr txBox="1"/>
          <p:nvPr/>
        </p:nvSpPr>
        <p:spPr>
          <a:xfrm>
            <a:off x="2297364" y="833736"/>
            <a:ext cx="75972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002060"/>
                </a:solidFill>
                <a:effectLst/>
                <a:uLnTx/>
                <a:uFillTx/>
                <a:latin typeface="Calibri"/>
                <a:ea typeface="+mn-ea"/>
                <a:cs typeface="+mn-cs"/>
              </a:rPr>
              <a:t>Submitting your application/Deadlines</a:t>
            </a:r>
          </a:p>
        </p:txBody>
      </p:sp>
    </p:spTree>
    <p:extLst>
      <p:ext uri="{BB962C8B-B14F-4D97-AF65-F5344CB8AC3E}">
        <p14:creationId xmlns:p14="http://schemas.microsoft.com/office/powerpoint/2010/main" val="1099157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47405" y="1560732"/>
            <a:ext cx="7924800"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Content Placeholder 6"/>
          <p:cNvSpPr>
            <a:spLocks noGrp="1"/>
          </p:cNvSpPr>
          <p:nvPr>
            <p:ph idx="1"/>
          </p:nvPr>
        </p:nvSpPr>
        <p:spPr>
          <a:xfrm>
            <a:off x="1942605" y="696844"/>
            <a:ext cx="8229600" cy="4525963"/>
          </a:xfrm>
        </p:spPr>
        <p:txBody>
          <a:bodyPr/>
          <a:lstStyle/>
          <a:p>
            <a:pPr marL="0" indent="0" algn="ctr">
              <a:buNone/>
            </a:pPr>
            <a:r>
              <a:rPr lang="en-CA" sz="4000" b="1"/>
              <a:t>Remember the Oct 2019 IG deadline?</a:t>
            </a:r>
          </a:p>
          <a:p>
            <a:pPr marL="0" indent="0">
              <a:buNone/>
            </a:pPr>
            <a:endParaRPr lang="en-CA"/>
          </a:p>
        </p:txBody>
      </p:sp>
      <p:pic>
        <p:nvPicPr>
          <p:cNvPr id="1026" name="Picture 2" descr="SSHRC on Twitter: &quot;(2/3) At this time: the deadline for Insight ...">
            <a:extLst>
              <a:ext uri="{FF2B5EF4-FFF2-40B4-BE49-F238E27FC236}">
                <a16:creationId xmlns:a16="http://schemas.microsoft.com/office/drawing/2014/main" id="{20D87E27-2FA9-4F51-8C17-FDEFC164D1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560732"/>
            <a:ext cx="4845526" cy="349281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ow Do We Help Our Kids Handle Frustration? |">
            <a:extLst>
              <a:ext uri="{FF2B5EF4-FFF2-40B4-BE49-F238E27FC236}">
                <a16:creationId xmlns:a16="http://schemas.microsoft.com/office/drawing/2014/main" id="{2EBEBA05-2251-490F-B38F-CAF252E12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795" y="1976229"/>
            <a:ext cx="2228850" cy="2476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4373E4-BE23-40C2-AA85-1C7B3DB4E05B}"/>
              </a:ext>
            </a:extLst>
          </p:cNvPr>
          <p:cNvSpPr txBox="1"/>
          <p:nvPr/>
        </p:nvSpPr>
        <p:spPr>
          <a:xfrm>
            <a:off x="2247406" y="5222806"/>
            <a:ext cx="758239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SSHRC’s final deadline was Tuesday, Oct 15, but UofT internal deadline for applications to be submitted to SSHRC site was Thursday, Oct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No issues if application was submitted by UofT internal deadline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For those that tried to submit Oct 14 or 15: </a:t>
            </a:r>
            <a:r>
              <a:rPr kumimoji="0" lang="en-CA" sz="1800" b="0" i="1" u="none" strike="noStrike" kern="1200" cap="none" spc="0" normalizeH="0" baseline="0" noProof="0">
                <a:ln>
                  <a:noFill/>
                </a:ln>
                <a:solidFill>
                  <a:prstClr val="black"/>
                </a:solidFill>
                <a:effectLst/>
                <a:uLnTx/>
                <a:uFillTx/>
                <a:latin typeface="Calibri"/>
                <a:ea typeface="+mn-ea"/>
                <a:cs typeface="+mn-cs"/>
              </a:rPr>
              <a:t>days</a:t>
            </a:r>
            <a:r>
              <a:rPr kumimoji="0" lang="en-CA" sz="1800" b="0" i="0" u="none" strike="noStrike" kern="1200" cap="none" spc="0" normalizeH="0" baseline="0" noProof="0">
                <a:ln>
                  <a:noFill/>
                </a:ln>
                <a:solidFill>
                  <a:prstClr val="black"/>
                </a:solidFill>
                <a:effectLst/>
                <a:uLnTx/>
                <a:uFillTx/>
                <a:latin typeface="Calibri"/>
                <a:ea typeface="+mn-ea"/>
                <a:cs typeface="+mn-cs"/>
              </a:rPr>
              <a:t> of timeouts, delays, multiple extensions from SSHRC, anxiety, and wasted hours</a:t>
            </a:r>
          </a:p>
        </p:txBody>
      </p:sp>
    </p:spTree>
    <p:extLst>
      <p:ext uri="{BB962C8B-B14F-4D97-AF65-F5344CB8AC3E}">
        <p14:creationId xmlns:p14="http://schemas.microsoft.com/office/powerpoint/2010/main" val="1062867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47405" y="1560732"/>
            <a:ext cx="7924800"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Content Placeholder 6"/>
          <p:cNvSpPr>
            <a:spLocks noGrp="1"/>
          </p:cNvSpPr>
          <p:nvPr>
            <p:ph idx="1"/>
          </p:nvPr>
        </p:nvSpPr>
        <p:spPr>
          <a:xfrm>
            <a:off x="1981200" y="762000"/>
            <a:ext cx="8229600" cy="1219200"/>
          </a:xfrm>
        </p:spPr>
        <p:txBody>
          <a:bodyPr>
            <a:normAutofit/>
          </a:bodyPr>
          <a:lstStyle/>
          <a:p>
            <a:pPr marL="0" indent="0" algn="ctr">
              <a:buNone/>
            </a:pPr>
            <a:r>
              <a:rPr lang="en-CA" sz="2800" b="1"/>
              <a:t>Small tip</a:t>
            </a:r>
          </a:p>
          <a:p>
            <a:pPr marL="0" indent="0" algn="ctr">
              <a:buNone/>
            </a:pPr>
            <a:r>
              <a:rPr lang="en-CA" sz="1800"/>
              <a:t>In the IG application, in the section called “Research Activity”, there is a sub-section concerning “Environmental Impact”</a:t>
            </a:r>
          </a:p>
          <a:p>
            <a:pPr marL="0" indent="0" algn="ctr">
              <a:buNone/>
            </a:pPr>
            <a:endParaRPr lang="en-CA" sz="2200" b="1"/>
          </a:p>
          <a:p>
            <a:pPr marL="0" indent="0">
              <a:buNone/>
            </a:pPr>
            <a:endParaRPr lang="en-CA" sz="2200"/>
          </a:p>
        </p:txBody>
      </p:sp>
      <p:grpSp>
        <p:nvGrpSpPr>
          <p:cNvPr id="11" name="Group 10">
            <a:extLst>
              <a:ext uri="{FF2B5EF4-FFF2-40B4-BE49-F238E27FC236}">
                <a16:creationId xmlns:a16="http://schemas.microsoft.com/office/drawing/2014/main" id="{5B2C2126-7CF8-4056-8D14-A30957DCB416}"/>
              </a:ext>
            </a:extLst>
          </p:cNvPr>
          <p:cNvGrpSpPr/>
          <p:nvPr/>
        </p:nvGrpSpPr>
        <p:grpSpPr>
          <a:xfrm>
            <a:off x="2056410" y="1981200"/>
            <a:ext cx="8167642" cy="3493102"/>
            <a:chOff x="532410" y="2414054"/>
            <a:chExt cx="8167642" cy="3493102"/>
          </a:xfrm>
        </p:grpSpPr>
        <p:pic>
          <p:nvPicPr>
            <p:cNvPr id="3" name="Picture 2">
              <a:extLst>
                <a:ext uri="{FF2B5EF4-FFF2-40B4-BE49-F238E27FC236}">
                  <a16:creationId xmlns:a16="http://schemas.microsoft.com/office/drawing/2014/main" id="{4ADBA0A2-0A43-4BFE-BD3B-90B4BC99E860}"/>
                </a:ext>
              </a:extLst>
            </p:cNvPr>
            <p:cNvPicPr>
              <a:picLocks noChangeAspect="1"/>
            </p:cNvPicPr>
            <p:nvPr/>
          </p:nvPicPr>
          <p:blipFill rotWithShape="1">
            <a:blip r:embed="rId4"/>
            <a:srcRect r="54349"/>
            <a:stretch/>
          </p:blipFill>
          <p:spPr>
            <a:xfrm>
              <a:off x="5372665" y="2414054"/>
              <a:ext cx="3327387" cy="3493102"/>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81C43DBD-4F72-40CF-87B9-6046AE489CD6}"/>
                </a:ext>
              </a:extLst>
            </p:cNvPr>
            <p:cNvSpPr txBox="1"/>
            <p:nvPr/>
          </p:nvSpPr>
          <p:spPr>
            <a:xfrm>
              <a:off x="532410" y="2496879"/>
              <a:ext cx="4153395" cy="3293209"/>
            </a:xfrm>
            <a:prstGeom prst="rect">
              <a:avLst/>
            </a:prstGeom>
            <a:noFill/>
            <a:ln w="47625">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solidFill>
                  <a:effectLst/>
                  <a:uLnTx/>
                  <a:uFillTx/>
                  <a:latin typeface="Calibri"/>
                  <a:ea typeface="+mn-ea"/>
                  <a:cs typeface="+mn-cs"/>
                </a:rPr>
                <a:t>If you answer “No” to the first question (“Will any phase of the proposed research take place outdoors?”), then you are not required to answer questions A, B, C and D below that, so just leave them blank.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solidFill>
                  <a:effectLst/>
                  <a:uLnTx/>
                  <a:uFillTx/>
                  <a:latin typeface="Calibri"/>
                  <a:ea typeface="+mn-ea"/>
                  <a:cs typeface="+mn-cs"/>
                </a:rPr>
                <a:t>Many applicants answer “No” to the first question, but then (believing they have to answer A-D) answer “Yes” to question B (“Will any phase of the proposed research take place in a country other than Canada?”). But this is only relevant if you answer “Yes” to the first question.</a:t>
              </a:r>
            </a:p>
          </p:txBody>
        </p:sp>
        <p:cxnSp>
          <p:nvCxnSpPr>
            <p:cNvPr id="6" name="Straight Arrow Connector 5">
              <a:extLst>
                <a:ext uri="{FF2B5EF4-FFF2-40B4-BE49-F238E27FC236}">
                  <a16:creationId xmlns:a16="http://schemas.microsoft.com/office/drawing/2014/main" id="{7D470733-3549-47F0-A60B-E5C517F7EED4}"/>
                </a:ext>
              </a:extLst>
            </p:cNvPr>
            <p:cNvCxnSpPr>
              <a:cxnSpLocks/>
            </p:cNvCxnSpPr>
            <p:nvPr/>
          </p:nvCxnSpPr>
          <p:spPr>
            <a:xfrm>
              <a:off x="4685805" y="3110949"/>
              <a:ext cx="686860" cy="0"/>
            </a:xfrm>
            <a:prstGeom prst="straightConnector1">
              <a:avLst/>
            </a:prstGeom>
            <a:ln w="31750">
              <a:tailEnd type="triangle"/>
            </a:ln>
          </p:spPr>
          <p:style>
            <a:lnRef idx="1">
              <a:schemeClr val="accent2"/>
            </a:lnRef>
            <a:fillRef idx="0">
              <a:schemeClr val="accent2"/>
            </a:fillRef>
            <a:effectRef idx="0">
              <a:schemeClr val="accent2"/>
            </a:effectRef>
            <a:fontRef idx="minor">
              <a:schemeClr val="tx1"/>
            </a:fontRef>
          </p:style>
        </p:cxnSp>
      </p:grpSp>
      <p:sp>
        <p:nvSpPr>
          <p:cNvPr id="12" name="TextBox 11">
            <a:extLst>
              <a:ext uri="{FF2B5EF4-FFF2-40B4-BE49-F238E27FC236}">
                <a16:creationId xmlns:a16="http://schemas.microsoft.com/office/drawing/2014/main" id="{CEA4062D-6267-4E32-8B27-522DED4F6DF5}"/>
              </a:ext>
            </a:extLst>
          </p:cNvPr>
          <p:cNvSpPr txBox="1"/>
          <p:nvPr/>
        </p:nvSpPr>
        <p:spPr>
          <a:xfrm>
            <a:off x="1980210" y="5557128"/>
            <a:ext cx="84591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If you answer “No” to the first question, but you also choose to answer questions A-D, and you answer “Yes” to (for example) question B, then you won’t be able to submit the application until you complete and upload the Environmental Impact form (but if you answered “No” to the first question, then the form is not relevant to your proposal)</a:t>
            </a:r>
          </a:p>
        </p:txBody>
      </p:sp>
    </p:spTree>
    <p:extLst>
      <p:ext uri="{BB962C8B-B14F-4D97-AF65-F5344CB8AC3E}">
        <p14:creationId xmlns:p14="http://schemas.microsoft.com/office/powerpoint/2010/main" val="3745618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Office of the Vice-President,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small" spc="0" normalizeH="0" baseline="0" noProof="0">
                <a:ln>
                  <a:noFill/>
                </a:ln>
                <a:solidFill>
                  <a:prstClr val="white"/>
                </a:solidFill>
                <a:effectLst/>
                <a:uLnTx/>
                <a:uFillTx/>
                <a:latin typeface="Constantia" pitchFamily="18" charset="0"/>
                <a:ea typeface="+mn-ea"/>
                <a:cs typeface="+mn-cs"/>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47405" y="1560732"/>
            <a:ext cx="7924800"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Content Placeholder 6"/>
          <p:cNvSpPr>
            <a:spLocks noGrp="1"/>
          </p:cNvSpPr>
          <p:nvPr>
            <p:ph idx="1"/>
          </p:nvPr>
        </p:nvSpPr>
        <p:spPr/>
        <p:txBody>
          <a:bodyPr>
            <a:normAutofit/>
          </a:bodyPr>
          <a:lstStyle/>
          <a:p>
            <a:pPr marL="0" indent="0" algn="ctr">
              <a:buNone/>
            </a:pPr>
            <a:r>
              <a:rPr lang="en-CA" sz="6000" b="1"/>
              <a:t>KEEP CALM</a:t>
            </a:r>
          </a:p>
          <a:p>
            <a:pPr marL="0" indent="0" algn="ctr">
              <a:buNone/>
            </a:pPr>
            <a:r>
              <a:rPr lang="en-CA" sz="6000" b="1"/>
              <a:t>AND</a:t>
            </a:r>
          </a:p>
          <a:p>
            <a:pPr marL="0" indent="0" algn="ctr">
              <a:buNone/>
            </a:pPr>
            <a:r>
              <a:rPr lang="en-CA" sz="6000" b="1"/>
              <a:t>JUSTIFY EVERYTHING</a:t>
            </a:r>
          </a:p>
          <a:p>
            <a:pPr marL="0" indent="0" algn="ctr">
              <a:buNone/>
            </a:pPr>
            <a:r>
              <a:rPr lang="en-CA" sz="3000" b="1"/>
              <a:t>(and follow the </a:t>
            </a:r>
            <a:r>
              <a:rPr lang="en-CA" sz="3000" b="1">
                <a:hlinkClick r:id="rId4"/>
              </a:rPr>
              <a:t>IG application instructions</a:t>
            </a:r>
            <a:r>
              <a:rPr lang="en-CA" sz="3000" b="1"/>
              <a:t>)</a:t>
            </a:r>
          </a:p>
          <a:p>
            <a:pPr marL="0" indent="0">
              <a:buNone/>
            </a:pPr>
            <a:endParaRPr lang="en-CA"/>
          </a:p>
        </p:txBody>
      </p:sp>
    </p:spTree>
    <p:extLst>
      <p:ext uri="{BB962C8B-B14F-4D97-AF65-F5344CB8AC3E}">
        <p14:creationId xmlns:p14="http://schemas.microsoft.com/office/powerpoint/2010/main" val="25553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CC3D71-1BCE-4244-8B07-62D571C97A25}"/>
              </a:ext>
            </a:extLst>
          </p:cNvPr>
          <p:cNvSpPr/>
          <p:nvPr/>
        </p:nvSpPr>
        <p:spPr>
          <a:xfrm>
            <a:off x="831961" y="1864462"/>
            <a:ext cx="7265537" cy="4049442"/>
          </a:xfrm>
          <a:prstGeom prst="rect">
            <a:avLst/>
          </a:prstGeom>
        </p:spPr>
        <p:txBody>
          <a:bodyPr vert="horz" lIns="91440" tIns="45720" rIns="91440" bIns="45720" rtlCol="0" anchor="ctr">
            <a:noAutofit/>
          </a:bodyPr>
          <a:lstStyle/>
          <a:p>
            <a:pPr marL="514350" indent="-228600">
              <a:lnSpc>
                <a:spcPct val="90000"/>
              </a:lnSpc>
              <a:spcAft>
                <a:spcPts val="600"/>
              </a:spcAft>
              <a:buClr>
                <a:srgbClr val="FF0000"/>
              </a:buClr>
              <a:buFont typeface="Arial" panose="020B0604020202020204" pitchFamily="34" charset="0"/>
              <a:buChar char="•"/>
              <a:defRPr/>
            </a:pPr>
            <a:r>
              <a:rPr lang="en-US" sz="2000"/>
              <a:t>Please use the chat</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r>
              <a:rPr lang="en-US" sz="2000"/>
              <a:t>Click on the       icon in the bottom menu to bring up the Meeting Chat pop-out window</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a:cs typeface="Arial"/>
            </a:endParaRPr>
          </a:p>
          <a:p>
            <a:pPr marL="514350" indent="-228600">
              <a:lnSpc>
                <a:spcPct val="90000"/>
              </a:lnSpc>
              <a:spcAft>
                <a:spcPts val="600"/>
              </a:spcAft>
              <a:buClr>
                <a:srgbClr val="FF0000"/>
              </a:buClr>
              <a:buFont typeface="Arial"/>
              <a:buChar char="•"/>
              <a:defRPr/>
            </a:pPr>
            <a:r>
              <a:rPr lang="en-US" sz="2000"/>
              <a:t>Type your question and hit Enter on your keyboard or click the       button to submit. </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r>
              <a:rPr lang="en-US" sz="2000"/>
              <a:t>We will </a:t>
            </a:r>
            <a:r>
              <a:rPr lang="en-US" sz="2000" b="1"/>
              <a:t>not</a:t>
            </a:r>
            <a:r>
              <a:rPr lang="en-US" sz="2000"/>
              <a:t> be using the “Raise your hand”       feature.</a:t>
            </a:r>
            <a:endParaRPr lang="en-US" sz="2000">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000" i="1"/>
          </a:p>
          <a:p>
            <a:pPr marL="285750">
              <a:lnSpc>
                <a:spcPct val="90000"/>
              </a:lnSpc>
              <a:spcAft>
                <a:spcPts val="600"/>
              </a:spcAft>
              <a:buClr>
                <a:srgbClr val="FF0000"/>
              </a:buClr>
              <a:defRPr/>
            </a:pPr>
            <a:r>
              <a:rPr lang="en-US" sz="2000" i="1"/>
              <a:t>Please note: You may be asked to Unmute to clarify your question</a:t>
            </a:r>
            <a:endParaRPr lang="en-US" sz="2000" i="1">
              <a:cs typeface="Arial"/>
            </a:endParaRPr>
          </a:p>
          <a:p>
            <a:pPr marL="514350" indent="-228600">
              <a:lnSpc>
                <a:spcPct val="90000"/>
              </a:lnSpc>
              <a:spcAft>
                <a:spcPts val="600"/>
              </a:spcAft>
              <a:buClr>
                <a:srgbClr val="FF0000"/>
              </a:buClr>
              <a:buFont typeface="Arial" panose="020B0604020202020204" pitchFamily="34" charset="0"/>
              <a:buChar char="•"/>
              <a:defRPr/>
            </a:pPr>
            <a:endParaRPr lang="en-US" sz="2400"/>
          </a:p>
        </p:txBody>
      </p:sp>
      <p:pic>
        <p:nvPicPr>
          <p:cNvPr id="13" name="Picture 12">
            <a:extLst>
              <a:ext uri="{FF2B5EF4-FFF2-40B4-BE49-F238E27FC236}">
                <a16:creationId xmlns:a16="http://schemas.microsoft.com/office/drawing/2014/main" id="{AACA0A23-BECD-2145-AAF1-681BFD6D6837}"/>
              </a:ext>
            </a:extLst>
          </p:cNvPr>
          <p:cNvPicPr>
            <a:picLocks noChangeAspect="1"/>
          </p:cNvPicPr>
          <p:nvPr/>
        </p:nvPicPr>
        <p:blipFill rotWithShape="1">
          <a:blip r:embed="rId3"/>
          <a:srcRect l="21542" t="19879" b="21221"/>
          <a:stretch/>
        </p:blipFill>
        <p:spPr>
          <a:xfrm>
            <a:off x="1862578" y="3708278"/>
            <a:ext cx="357297" cy="292608"/>
          </a:xfrm>
          <a:prstGeom prst="rect">
            <a:avLst/>
          </a:prstGeom>
        </p:spPr>
      </p:pic>
      <p:pic>
        <p:nvPicPr>
          <p:cNvPr id="11" name="Picture 10">
            <a:extLst>
              <a:ext uri="{FF2B5EF4-FFF2-40B4-BE49-F238E27FC236}">
                <a16:creationId xmlns:a16="http://schemas.microsoft.com/office/drawing/2014/main" id="{8B4F8389-0CA4-7F4A-A4C6-7BC22E82EE8C}"/>
              </a:ext>
            </a:extLst>
          </p:cNvPr>
          <p:cNvPicPr>
            <a:picLocks noChangeAspect="1"/>
          </p:cNvPicPr>
          <p:nvPr/>
        </p:nvPicPr>
        <p:blipFill rotWithShape="1">
          <a:blip r:embed="rId4"/>
          <a:srcRect l="22235" t="19624" r="16749" b="21055"/>
          <a:stretch/>
        </p:blipFill>
        <p:spPr>
          <a:xfrm>
            <a:off x="2801393" y="2317321"/>
            <a:ext cx="419846" cy="408185"/>
          </a:xfrm>
          <a:prstGeom prst="rect">
            <a:avLst/>
          </a:prstGeom>
        </p:spPr>
      </p:pic>
      <p:grpSp>
        <p:nvGrpSpPr>
          <p:cNvPr id="22" name="Group 21">
            <a:extLst>
              <a:ext uri="{FF2B5EF4-FFF2-40B4-BE49-F238E27FC236}">
                <a16:creationId xmlns:a16="http://schemas.microsoft.com/office/drawing/2014/main" id="{14B5A3B6-98DC-0542-B4FB-613AB022AFCC}"/>
              </a:ext>
            </a:extLst>
          </p:cNvPr>
          <p:cNvGrpSpPr/>
          <p:nvPr/>
        </p:nvGrpSpPr>
        <p:grpSpPr>
          <a:xfrm>
            <a:off x="8650840" y="2317253"/>
            <a:ext cx="2386597" cy="2386597"/>
            <a:chOff x="8733443" y="1998222"/>
            <a:chExt cx="2386597" cy="2386597"/>
          </a:xfrm>
        </p:grpSpPr>
        <p:pic>
          <p:nvPicPr>
            <p:cNvPr id="5" name="Picture 4">
              <a:extLst>
                <a:ext uri="{FF2B5EF4-FFF2-40B4-BE49-F238E27FC236}">
                  <a16:creationId xmlns:a16="http://schemas.microsoft.com/office/drawing/2014/main" id="{DB33B680-2C96-BF4B-9742-297C0103AF6D}"/>
                </a:ext>
              </a:extLst>
            </p:cNvPr>
            <p:cNvPicPr>
              <a:picLocks noChangeAspect="1"/>
            </p:cNvPicPr>
            <p:nvPr/>
          </p:nvPicPr>
          <p:blipFill rotWithShape="1">
            <a:blip r:embed="rId4"/>
            <a:srcRect l="22235" t="19624" r="16749" b="21055"/>
            <a:stretch/>
          </p:blipFill>
          <p:spPr>
            <a:xfrm>
              <a:off x="9338915" y="2635007"/>
              <a:ext cx="1175652" cy="1142998"/>
            </a:xfrm>
            <a:prstGeom prst="rect">
              <a:avLst/>
            </a:prstGeom>
            <a:solidFill>
              <a:srgbClr val="FF0000"/>
            </a:solidFill>
            <a:effectLst/>
          </p:spPr>
        </p:pic>
        <p:sp>
          <p:nvSpPr>
            <p:cNvPr id="19" name="Oval 18">
              <a:extLst>
                <a:ext uri="{FF2B5EF4-FFF2-40B4-BE49-F238E27FC236}">
                  <a16:creationId xmlns:a16="http://schemas.microsoft.com/office/drawing/2014/main" id="{D7AE5241-95A1-4F4F-89AF-484E4100320B}"/>
                </a:ext>
              </a:extLst>
            </p:cNvPr>
            <p:cNvSpPr/>
            <p:nvPr/>
          </p:nvSpPr>
          <p:spPr>
            <a:xfrm>
              <a:off x="8733443" y="1998222"/>
              <a:ext cx="2386597" cy="23865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screenshot of a computer&#10;&#10;Description automatically generated">
            <a:extLst>
              <a:ext uri="{FF2B5EF4-FFF2-40B4-BE49-F238E27FC236}">
                <a16:creationId xmlns:a16="http://schemas.microsoft.com/office/drawing/2014/main" id="{E3BABCD8-1951-2441-BFAE-6B5AC26D4934}"/>
              </a:ext>
            </a:extLst>
          </p:cNvPr>
          <p:cNvPicPr/>
          <p:nvPr/>
        </p:nvPicPr>
        <p:blipFill rotWithShape="1">
          <a:blip r:embed="rId5"/>
          <a:srcRect l="39095" t="77373" r="59096" b="19165"/>
          <a:stretch/>
        </p:blipFill>
        <p:spPr bwMode="auto">
          <a:xfrm>
            <a:off x="6324599" y="4327033"/>
            <a:ext cx="371475" cy="377414"/>
          </a:xfrm>
          <a:prstGeom prst="rect">
            <a:avLst/>
          </a:prstGeom>
          <a:ln>
            <a:noFill/>
          </a:ln>
          <a:extLst>
            <a:ext uri="{53640926-AAD7-44D8-BBD7-CCE9431645EC}">
              <a14:shadowObscured xmlns:a14="http://schemas.microsoft.com/office/drawing/2010/main"/>
            </a:ext>
          </a:extLst>
        </p:spPr>
      </p:pic>
      <p:sp>
        <p:nvSpPr>
          <p:cNvPr id="8" name="Object 2">
            <a:extLst>
              <a:ext uri="{FF2B5EF4-FFF2-40B4-BE49-F238E27FC236}">
                <a16:creationId xmlns:a16="http://schemas.microsoft.com/office/drawing/2014/main" id="{39624106-90A5-A45A-B760-8B320E6B785B}"/>
              </a:ext>
            </a:extLst>
          </p:cNvPr>
          <p:cNvSpPr/>
          <p:nvPr/>
        </p:nvSpPr>
        <p:spPr>
          <a:xfrm>
            <a:off x="1047631" y="746316"/>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Q &amp; A #2 – How to ask questions</a:t>
            </a:r>
          </a:p>
        </p:txBody>
      </p:sp>
      <p:sp>
        <p:nvSpPr>
          <p:cNvPr id="14" name="Object 1">
            <a:extLst>
              <a:ext uri="{FF2B5EF4-FFF2-40B4-BE49-F238E27FC236}">
                <a16:creationId xmlns:a16="http://schemas.microsoft.com/office/drawing/2014/main" id="{BCE9F8DB-88F0-030C-5A3F-52B630802F0F}"/>
              </a:ext>
            </a:extLst>
          </p:cNvPr>
          <p:cNvSpPr/>
          <p:nvPr/>
        </p:nvSpPr>
        <p:spPr>
          <a:xfrm>
            <a:off x="1047631" y="1213251"/>
            <a:ext cx="380905" cy="38090"/>
          </a:xfrm>
          <a:prstGeom prst="rect">
            <a:avLst/>
          </a:prstGeom>
          <a:solidFill>
            <a:schemeClr val="accent6">
              <a:lumMod val="75000"/>
            </a:schemeClr>
          </a:solidFill>
        </p:spPr>
      </p:sp>
      <p:pic>
        <p:nvPicPr>
          <p:cNvPr id="7" name="Picture 5" descr="Logo&#10;&#10;Description automatically generated">
            <a:extLst>
              <a:ext uri="{FF2B5EF4-FFF2-40B4-BE49-F238E27FC236}">
                <a16:creationId xmlns:a16="http://schemas.microsoft.com/office/drawing/2014/main" id="{28CAC5BE-CD1B-866F-3930-E65843F03960}"/>
              </a:ext>
            </a:extLst>
          </p:cNvPr>
          <p:cNvPicPr>
            <a:picLocks noChangeAspect="1"/>
          </p:cNvPicPr>
          <p:nvPr/>
        </p:nvPicPr>
        <p:blipFill>
          <a:blip r:embed="rId6"/>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3834433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6">
            <a:extLst>
              <a:ext uri="{FF2B5EF4-FFF2-40B4-BE49-F238E27FC236}">
                <a16:creationId xmlns:a16="http://schemas.microsoft.com/office/drawing/2014/main" id="{C55BE579-C693-4A6B-B7B1-7E210216B47F}"/>
              </a:ext>
            </a:extLst>
          </p:cNvPr>
          <p:cNvSpPr/>
          <p:nvPr/>
        </p:nvSpPr>
        <p:spPr>
          <a:xfrm>
            <a:off x="577205" y="491598"/>
            <a:ext cx="3918857" cy="5384717"/>
          </a:xfrm>
          <a:prstGeom prst="rect">
            <a:avLst/>
          </a:prstGeom>
          <a:solidFill>
            <a:schemeClr val="accent6">
              <a:lumMod val="75000"/>
            </a:schemeClr>
          </a:solidFill>
        </p:spPr>
        <p:txBody>
          <a:bodyPr vert="horz" lIns="91440" tIns="45720" rIns="91440" bIns="45720" rtlCol="0" anchor="ctr">
            <a:noAutofit/>
          </a:bodyPr>
          <a:lstStyle/>
          <a:p>
            <a:pPr algn="ctr">
              <a:lnSpc>
                <a:spcPct val="90000"/>
              </a:lnSpc>
              <a:spcBef>
                <a:spcPct val="0"/>
              </a:spcBef>
              <a:spcAft>
                <a:spcPts val="600"/>
              </a:spcAft>
            </a:pPr>
            <a:r>
              <a:rPr lang="en-US" sz="3000" b="1" kern="1200">
                <a:solidFill>
                  <a:srgbClr val="FFFFFF"/>
                </a:solidFill>
                <a:latin typeface="+mj-lt"/>
                <a:ea typeface="+mj-ea"/>
                <a:cs typeface="+mj-cs"/>
              </a:rPr>
              <a:t>Upcoming Event:</a:t>
            </a:r>
          </a:p>
          <a:p>
            <a:pPr algn="ctr">
              <a:lnSpc>
                <a:spcPct val="90000"/>
              </a:lnSpc>
              <a:spcBef>
                <a:spcPct val="0"/>
              </a:spcBef>
              <a:spcAft>
                <a:spcPts val="600"/>
              </a:spcAft>
            </a:pPr>
            <a:endParaRPr lang="en-US" sz="1400" b="1" kern="1200">
              <a:solidFill>
                <a:srgbClr val="FFFFFF"/>
              </a:solidFill>
              <a:latin typeface="+mj-lt"/>
              <a:ea typeface="+mj-ea"/>
              <a:cs typeface="+mj-cs"/>
            </a:endParaRPr>
          </a:p>
          <a:p>
            <a:pPr algn="ctr">
              <a:lnSpc>
                <a:spcPct val="90000"/>
              </a:lnSpc>
              <a:spcBef>
                <a:spcPct val="0"/>
              </a:spcBef>
              <a:spcAft>
                <a:spcPts val="600"/>
              </a:spcAft>
            </a:pPr>
            <a:r>
              <a:rPr lang="en-US" sz="2400" b="1">
                <a:solidFill>
                  <a:srgbClr val="FFFFFF"/>
                </a:solidFill>
                <a:latin typeface="+mj-lt"/>
                <a:ea typeface="+mj-ea"/>
                <a:cs typeface="+mj-cs"/>
              </a:rPr>
              <a:t>Webinar and Discussion – </a:t>
            </a:r>
            <a:r>
              <a:rPr lang="en-US" sz="2400">
                <a:solidFill>
                  <a:srgbClr val="FFFFFF"/>
                </a:solidFill>
                <a:latin typeface="+mj-lt"/>
                <a:ea typeface="+mj-ea"/>
                <a:cs typeface="+mj-cs"/>
              </a:rPr>
              <a:t>SSHRC Insight Grant – Budget Information Session - Aug. 25, 2022</a:t>
            </a:r>
            <a:endParaRPr lang="en-US" sz="2400">
              <a:solidFill>
                <a:srgbClr val="FFFFFF"/>
              </a:solidFill>
              <a:latin typeface="+mj-lt"/>
              <a:ea typeface="+mj-ea"/>
              <a:cs typeface="Arial"/>
            </a:endParaRPr>
          </a:p>
          <a:p>
            <a:pPr algn="ctr">
              <a:lnSpc>
                <a:spcPct val="90000"/>
              </a:lnSpc>
              <a:spcBef>
                <a:spcPct val="0"/>
              </a:spcBef>
              <a:spcAft>
                <a:spcPts val="600"/>
              </a:spcAft>
            </a:pPr>
            <a:endParaRPr lang="en-US" sz="2400" b="1">
              <a:solidFill>
                <a:srgbClr val="FFFFFF"/>
              </a:solidFill>
              <a:latin typeface="+mj-lt"/>
              <a:ea typeface="+mj-ea"/>
              <a:cs typeface="+mj-cs"/>
            </a:endParaRPr>
          </a:p>
          <a:p>
            <a:pPr algn="ctr">
              <a:lnSpc>
                <a:spcPct val="90000"/>
              </a:lnSpc>
              <a:spcBef>
                <a:spcPct val="0"/>
              </a:spcBef>
              <a:spcAft>
                <a:spcPts val="600"/>
              </a:spcAft>
            </a:pPr>
            <a:r>
              <a:rPr lang="en-US" sz="2400" b="1">
                <a:solidFill>
                  <a:srgbClr val="FFFFFF"/>
                </a:solidFill>
                <a:latin typeface="+mj-lt"/>
                <a:ea typeface="+mj-ea"/>
                <a:cs typeface="+mj-cs"/>
              </a:rPr>
              <a:t>Date: Aug. 25, 2022</a:t>
            </a:r>
            <a:endParaRPr lang="en-US" sz="2400" b="1">
              <a:solidFill>
                <a:srgbClr val="FFFFFF"/>
              </a:solidFill>
              <a:latin typeface="+mj-lt"/>
              <a:ea typeface="+mj-ea"/>
              <a:cs typeface="Arial"/>
            </a:endParaRPr>
          </a:p>
          <a:p>
            <a:pPr algn="ctr">
              <a:lnSpc>
                <a:spcPct val="90000"/>
              </a:lnSpc>
              <a:spcBef>
                <a:spcPct val="0"/>
              </a:spcBef>
              <a:spcAft>
                <a:spcPts val="600"/>
              </a:spcAft>
            </a:pPr>
            <a:r>
              <a:rPr lang="en-US" sz="2400" b="1">
                <a:solidFill>
                  <a:srgbClr val="FFFFFF"/>
                </a:solidFill>
                <a:latin typeface="+mj-lt"/>
                <a:ea typeface="+mj-ea"/>
                <a:cs typeface="+mj-cs"/>
              </a:rPr>
              <a:t>10:00 - 11:00 am</a:t>
            </a:r>
            <a:br>
              <a:rPr lang="en-US" sz="3100" b="1">
                <a:latin typeface="+mj-lt"/>
                <a:ea typeface="+mj-ea"/>
                <a:cs typeface="+mj-cs"/>
              </a:rPr>
            </a:br>
            <a:endParaRPr lang="en-US" sz="3100" b="1" kern="1200">
              <a:solidFill>
                <a:srgbClr val="FFFFFF"/>
              </a:solidFill>
              <a:latin typeface="+mj-lt"/>
              <a:ea typeface="+mj-ea"/>
              <a:cs typeface="+mj-cs"/>
            </a:endParaRPr>
          </a:p>
        </p:txBody>
      </p:sp>
      <p:sp>
        <p:nvSpPr>
          <p:cNvPr id="7" name="Rectangle 6">
            <a:extLst>
              <a:ext uri="{FF2B5EF4-FFF2-40B4-BE49-F238E27FC236}">
                <a16:creationId xmlns:a16="http://schemas.microsoft.com/office/drawing/2014/main" id="{A6A0F9C5-7C37-40AB-82DE-2647484C0C4E}"/>
              </a:ext>
            </a:extLst>
          </p:cNvPr>
          <p:cNvSpPr/>
          <p:nvPr/>
        </p:nvSpPr>
        <p:spPr>
          <a:xfrm>
            <a:off x="5838994" y="4566482"/>
            <a:ext cx="4738798" cy="707886"/>
          </a:xfrm>
          <a:prstGeom prst="rect">
            <a:avLst/>
          </a:prstGeom>
        </p:spPr>
        <p:txBody>
          <a:bodyPr wrap="none">
            <a:spAutoFit/>
          </a:bodyPr>
          <a:lstStyle/>
          <a:p>
            <a:r>
              <a:rPr lang="en-CA" sz="2000">
                <a:hlinkClick r:id="rId3"/>
              </a:rPr>
              <a:t>https://cris.utoronto.ca/featured-events/</a:t>
            </a:r>
            <a:endParaRPr lang="en-CA" sz="2000"/>
          </a:p>
          <a:p>
            <a:endParaRPr lang="en-CA" sz="2000"/>
          </a:p>
        </p:txBody>
      </p:sp>
      <p:pic>
        <p:nvPicPr>
          <p:cNvPr id="5" name="Picture 9" descr="Graphical user interface, text, application&#10;&#10;Description automatically generated">
            <a:extLst>
              <a:ext uri="{FF2B5EF4-FFF2-40B4-BE49-F238E27FC236}">
                <a16:creationId xmlns:a16="http://schemas.microsoft.com/office/drawing/2014/main" id="{CBA91D17-3760-2741-732C-864F03806F19}"/>
              </a:ext>
            </a:extLst>
          </p:cNvPr>
          <p:cNvPicPr>
            <a:picLocks noChangeAspect="1"/>
          </p:cNvPicPr>
          <p:nvPr/>
        </p:nvPicPr>
        <p:blipFill>
          <a:blip r:embed="rId4"/>
          <a:stretch>
            <a:fillRect/>
          </a:stretch>
        </p:blipFill>
        <p:spPr>
          <a:xfrm>
            <a:off x="4799351" y="1108197"/>
            <a:ext cx="6815527" cy="3370287"/>
          </a:xfrm>
          <a:prstGeom prst="rect">
            <a:avLst/>
          </a:prstGeom>
        </p:spPr>
      </p:pic>
      <p:pic>
        <p:nvPicPr>
          <p:cNvPr id="8" name="Picture 5" descr="Logo&#10;&#10;Description automatically generated">
            <a:extLst>
              <a:ext uri="{FF2B5EF4-FFF2-40B4-BE49-F238E27FC236}">
                <a16:creationId xmlns:a16="http://schemas.microsoft.com/office/drawing/2014/main" id="{672D5D13-DA7C-349D-95B4-549C0E0D2A53}"/>
              </a:ext>
            </a:extLst>
          </p:cNvPr>
          <p:cNvPicPr>
            <a:picLocks noChangeAspect="1"/>
          </p:cNvPicPr>
          <p:nvPr/>
        </p:nvPicPr>
        <p:blipFill>
          <a:blip r:embed="rId5"/>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2529236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Logo&#10;&#10;Description automatically generated">
            <a:extLst>
              <a:ext uri="{FF2B5EF4-FFF2-40B4-BE49-F238E27FC236}">
                <a16:creationId xmlns:a16="http://schemas.microsoft.com/office/drawing/2014/main" id="{BBE5384F-033A-E01F-CE08-B2878231F855}"/>
              </a:ext>
            </a:extLst>
          </p:cNvPr>
          <p:cNvPicPr>
            <a:picLocks noChangeAspect="1"/>
          </p:cNvPicPr>
          <p:nvPr/>
        </p:nvPicPr>
        <p:blipFill>
          <a:blip r:embed="rId3"/>
          <a:stretch>
            <a:fillRect/>
          </a:stretch>
        </p:blipFill>
        <p:spPr>
          <a:xfrm>
            <a:off x="256784" y="6133578"/>
            <a:ext cx="2743200" cy="457200"/>
          </a:xfrm>
          <a:prstGeom prst="rect">
            <a:avLst/>
          </a:prstGeom>
        </p:spPr>
      </p:pic>
      <p:sp>
        <p:nvSpPr>
          <p:cNvPr id="4" name="Object 6">
            <a:extLst>
              <a:ext uri="{FF2B5EF4-FFF2-40B4-BE49-F238E27FC236}">
                <a16:creationId xmlns:a16="http://schemas.microsoft.com/office/drawing/2014/main" id="{B449C346-FBBF-5F0E-10EC-5DA97D3B6A6F}"/>
              </a:ext>
            </a:extLst>
          </p:cNvPr>
          <p:cNvSpPr/>
          <p:nvPr/>
        </p:nvSpPr>
        <p:spPr>
          <a:xfrm>
            <a:off x="577205" y="491598"/>
            <a:ext cx="3918857" cy="5384717"/>
          </a:xfrm>
          <a:prstGeom prst="rect">
            <a:avLst/>
          </a:prstGeom>
          <a:solidFill>
            <a:schemeClr val="accent6">
              <a:lumMod val="75000"/>
            </a:schemeClr>
          </a:solidFill>
        </p:spPr>
        <p:txBody>
          <a:bodyPr vert="horz" lIns="91440" tIns="45720" rIns="91440" bIns="45720" rtlCol="0" anchor="ctr">
            <a:noAutofit/>
          </a:bodyPr>
          <a:lstStyle/>
          <a:p>
            <a:pPr algn="ctr">
              <a:lnSpc>
                <a:spcPct val="90000"/>
              </a:lnSpc>
              <a:spcBef>
                <a:spcPct val="0"/>
              </a:spcBef>
              <a:spcAft>
                <a:spcPts val="600"/>
              </a:spcAft>
            </a:pPr>
            <a:r>
              <a:rPr lang="en-US" sz="3000" b="1" kern="1200">
                <a:solidFill>
                  <a:srgbClr val="FFFFFF"/>
                </a:solidFill>
                <a:latin typeface="+mj-lt"/>
                <a:ea typeface="+mj-ea"/>
                <a:cs typeface="+mj-cs"/>
              </a:rPr>
              <a:t>Upcoming Event:</a:t>
            </a:r>
          </a:p>
          <a:p>
            <a:pPr algn="ctr">
              <a:lnSpc>
                <a:spcPct val="90000"/>
              </a:lnSpc>
              <a:spcBef>
                <a:spcPct val="0"/>
              </a:spcBef>
              <a:spcAft>
                <a:spcPts val="600"/>
              </a:spcAft>
            </a:pPr>
            <a:endParaRPr lang="en-US" sz="1400" b="1" kern="1200">
              <a:solidFill>
                <a:srgbClr val="FFFFFF"/>
              </a:solidFill>
              <a:latin typeface="+mj-lt"/>
              <a:ea typeface="+mj-ea"/>
              <a:cs typeface="+mj-cs"/>
            </a:endParaRPr>
          </a:p>
          <a:p>
            <a:pPr algn="ctr">
              <a:lnSpc>
                <a:spcPct val="90000"/>
              </a:lnSpc>
              <a:spcBef>
                <a:spcPct val="0"/>
              </a:spcBef>
              <a:spcAft>
                <a:spcPts val="600"/>
              </a:spcAft>
            </a:pPr>
            <a:r>
              <a:rPr lang="en-US" sz="2400" b="1">
                <a:solidFill>
                  <a:srgbClr val="FFFFFF"/>
                </a:solidFill>
                <a:latin typeface="+mj-lt"/>
                <a:ea typeface="+mj-ea"/>
                <a:cs typeface="+mj-cs"/>
              </a:rPr>
              <a:t>Webinar and Discussion – </a:t>
            </a:r>
            <a:r>
              <a:rPr lang="en-US" sz="2400">
                <a:solidFill>
                  <a:srgbClr val="FFFFFF"/>
                </a:solidFill>
              </a:rPr>
              <a:t>NFRF Exploration: Strategies for Success</a:t>
            </a:r>
            <a:r>
              <a:rPr lang="en-US" sz="2400">
                <a:solidFill>
                  <a:srgbClr val="FFFFFF"/>
                </a:solidFill>
                <a:latin typeface="+mj-lt"/>
                <a:ea typeface="+mj-ea"/>
                <a:cs typeface="+mj-cs"/>
              </a:rPr>
              <a:t> - Aug. 16, 2022</a:t>
            </a:r>
            <a:endParaRPr lang="en-US" sz="2400">
              <a:solidFill>
                <a:srgbClr val="FFFFFF"/>
              </a:solidFill>
              <a:latin typeface="+mj-lt"/>
              <a:ea typeface="+mj-ea"/>
              <a:cs typeface="Arial"/>
            </a:endParaRPr>
          </a:p>
          <a:p>
            <a:pPr algn="ctr">
              <a:lnSpc>
                <a:spcPct val="90000"/>
              </a:lnSpc>
              <a:spcBef>
                <a:spcPct val="0"/>
              </a:spcBef>
              <a:spcAft>
                <a:spcPts val="600"/>
              </a:spcAft>
            </a:pPr>
            <a:endParaRPr lang="en-US" sz="2400" b="1">
              <a:solidFill>
                <a:srgbClr val="FFFFFF"/>
              </a:solidFill>
              <a:latin typeface="+mj-lt"/>
              <a:ea typeface="+mj-ea"/>
              <a:cs typeface="+mj-cs"/>
            </a:endParaRPr>
          </a:p>
          <a:p>
            <a:pPr algn="ctr">
              <a:lnSpc>
                <a:spcPct val="90000"/>
              </a:lnSpc>
              <a:spcBef>
                <a:spcPct val="0"/>
              </a:spcBef>
              <a:spcAft>
                <a:spcPts val="600"/>
              </a:spcAft>
            </a:pPr>
            <a:r>
              <a:rPr lang="en-US" sz="2400" b="1">
                <a:solidFill>
                  <a:srgbClr val="FFFFFF"/>
                </a:solidFill>
                <a:latin typeface="+mj-lt"/>
                <a:ea typeface="+mj-ea"/>
                <a:cs typeface="+mj-cs"/>
              </a:rPr>
              <a:t>Date: Aug. 16, 2022</a:t>
            </a:r>
            <a:endParaRPr lang="en-US" sz="2400" b="1">
              <a:solidFill>
                <a:srgbClr val="FFFFFF"/>
              </a:solidFill>
              <a:latin typeface="+mj-lt"/>
              <a:ea typeface="+mj-ea"/>
              <a:cs typeface="Arial"/>
            </a:endParaRPr>
          </a:p>
          <a:p>
            <a:pPr algn="ctr">
              <a:lnSpc>
                <a:spcPct val="90000"/>
              </a:lnSpc>
              <a:spcBef>
                <a:spcPct val="0"/>
              </a:spcBef>
              <a:spcAft>
                <a:spcPts val="600"/>
              </a:spcAft>
            </a:pPr>
            <a:r>
              <a:rPr lang="en-US" sz="2400" b="1">
                <a:solidFill>
                  <a:srgbClr val="FFFFFF"/>
                </a:solidFill>
                <a:latin typeface="+mj-lt"/>
                <a:ea typeface="+mj-ea"/>
                <a:cs typeface="+mj-cs"/>
              </a:rPr>
              <a:t>1:30 - 3:00 pm</a:t>
            </a:r>
            <a:br>
              <a:rPr lang="en-US" sz="3100" b="1">
                <a:latin typeface="+mj-lt"/>
                <a:ea typeface="+mj-ea"/>
                <a:cs typeface="+mj-cs"/>
              </a:rPr>
            </a:br>
            <a:endParaRPr lang="en-US" sz="3100" b="1" kern="1200">
              <a:solidFill>
                <a:srgbClr val="FFFFFF"/>
              </a:solidFill>
              <a:latin typeface="+mj-lt"/>
              <a:ea typeface="+mj-ea"/>
              <a:cs typeface="+mj-cs"/>
            </a:endParaRPr>
          </a:p>
        </p:txBody>
      </p:sp>
      <p:sp>
        <p:nvSpPr>
          <p:cNvPr id="11" name="Rectangle 10">
            <a:extLst>
              <a:ext uri="{FF2B5EF4-FFF2-40B4-BE49-F238E27FC236}">
                <a16:creationId xmlns:a16="http://schemas.microsoft.com/office/drawing/2014/main" id="{5AD93C35-7AB9-E9C3-36A0-7D26418AB93B}"/>
              </a:ext>
            </a:extLst>
          </p:cNvPr>
          <p:cNvSpPr/>
          <p:nvPr/>
        </p:nvSpPr>
        <p:spPr>
          <a:xfrm>
            <a:off x="5838994" y="4566482"/>
            <a:ext cx="4738798" cy="707886"/>
          </a:xfrm>
          <a:prstGeom prst="rect">
            <a:avLst/>
          </a:prstGeom>
        </p:spPr>
        <p:txBody>
          <a:bodyPr wrap="none">
            <a:spAutoFit/>
          </a:bodyPr>
          <a:lstStyle/>
          <a:p>
            <a:r>
              <a:rPr lang="en-CA" sz="2000">
                <a:hlinkClick r:id="rId4"/>
              </a:rPr>
              <a:t>https://cris.utoronto.ca/featured-events/</a:t>
            </a:r>
            <a:endParaRPr lang="en-CA" sz="2000"/>
          </a:p>
          <a:p>
            <a:endParaRPr lang="en-CA" sz="2000"/>
          </a:p>
        </p:txBody>
      </p:sp>
      <p:pic>
        <p:nvPicPr>
          <p:cNvPr id="2" name="Picture 2" descr="Graphical user interface, application&#10;&#10;Description automatically generated">
            <a:extLst>
              <a:ext uri="{FF2B5EF4-FFF2-40B4-BE49-F238E27FC236}">
                <a16:creationId xmlns:a16="http://schemas.microsoft.com/office/drawing/2014/main" id="{C0862E86-D149-5EAC-1E36-E89DC4E8971D}"/>
              </a:ext>
            </a:extLst>
          </p:cNvPr>
          <p:cNvPicPr>
            <a:picLocks noChangeAspect="1"/>
          </p:cNvPicPr>
          <p:nvPr/>
        </p:nvPicPr>
        <p:blipFill>
          <a:blip r:embed="rId5"/>
          <a:stretch>
            <a:fillRect/>
          </a:stretch>
        </p:blipFill>
        <p:spPr>
          <a:xfrm>
            <a:off x="4800600" y="1110344"/>
            <a:ext cx="6814457" cy="3363685"/>
          </a:xfrm>
          <a:prstGeom prst="rect">
            <a:avLst/>
          </a:prstGeom>
        </p:spPr>
      </p:pic>
    </p:spTree>
    <p:extLst>
      <p:ext uri="{BB962C8B-B14F-4D97-AF65-F5344CB8AC3E}">
        <p14:creationId xmlns:p14="http://schemas.microsoft.com/office/powerpoint/2010/main" val="2502289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A6F02AC-A306-D147-8DF5-A9DC43DEBC85}"/>
              </a:ext>
            </a:extLst>
          </p:cNvPr>
          <p:cNvSpPr txBox="1"/>
          <p:nvPr/>
        </p:nvSpPr>
        <p:spPr>
          <a:xfrm>
            <a:off x="1030313" y="1860156"/>
            <a:ext cx="10133563" cy="1323439"/>
          </a:xfrm>
          <a:prstGeom prst="rect">
            <a:avLst/>
          </a:prstGeom>
          <a:noFill/>
        </p:spPr>
        <p:txBody>
          <a:bodyPr wrap="square" lIns="91440" tIns="45720" rIns="91440" bIns="45720" rtlCol="0" anchor="t">
            <a:spAutoFit/>
          </a:bodyPr>
          <a:lstStyle/>
          <a:p>
            <a:pPr marL="285750" indent="-285750">
              <a:buClr>
                <a:srgbClr val="FF0000"/>
              </a:buClr>
              <a:buFont typeface="Arial" panose="020B0604020202020204" pitchFamily="34" charset="0"/>
              <a:buChar char="•"/>
            </a:pPr>
            <a:r>
              <a:rPr lang="en-US" sz="2000">
                <a:solidFill>
                  <a:schemeClr val="accent1">
                    <a:lumMod val="50000"/>
                  </a:schemeClr>
                </a:solidFill>
              </a:rPr>
              <a:t>A link to the recording, presenter slides, and feedback form will be sent out after the session</a:t>
            </a:r>
            <a:br>
              <a:rPr lang="en-US" sz="2000">
                <a:solidFill>
                  <a:schemeClr val="accent1">
                    <a:lumMod val="50000"/>
                  </a:schemeClr>
                </a:solidFill>
              </a:rPr>
            </a:br>
            <a:endParaRPr lang="en-US" sz="2000">
              <a:solidFill>
                <a:schemeClr val="accent1">
                  <a:lumMod val="50000"/>
                </a:schemeClr>
              </a:solidFill>
              <a:cs typeface="Arial"/>
            </a:endParaRPr>
          </a:p>
          <a:p>
            <a:pPr marL="285750" indent="-285750">
              <a:buClr>
                <a:srgbClr val="FF0000"/>
              </a:buClr>
              <a:buFont typeface="Arial" panose="020B0604020202020204" pitchFamily="34" charset="0"/>
              <a:buChar char="•"/>
            </a:pPr>
            <a:r>
              <a:rPr lang="en-US" sz="2000">
                <a:solidFill>
                  <a:schemeClr val="accent1">
                    <a:lumMod val="50000"/>
                  </a:schemeClr>
                </a:solidFill>
              </a:rPr>
              <a:t>Follow-up questions can be addressed to </a:t>
            </a:r>
            <a:r>
              <a:rPr lang="en-US" sz="2000" b="1">
                <a:solidFill>
                  <a:schemeClr val="accent1"/>
                </a:solidFill>
              </a:rPr>
              <a:t>mark.bold@utoronto.ca</a:t>
            </a:r>
            <a:endParaRPr lang="en-US" sz="2000" b="1">
              <a:solidFill>
                <a:schemeClr val="accent1"/>
              </a:solidFill>
              <a:cs typeface="Arial"/>
            </a:endParaRPr>
          </a:p>
        </p:txBody>
      </p:sp>
      <p:sp>
        <p:nvSpPr>
          <p:cNvPr id="60" name="Object 5">
            <a:extLst>
              <a:ext uri="{FF2B5EF4-FFF2-40B4-BE49-F238E27FC236}">
                <a16:creationId xmlns:a16="http://schemas.microsoft.com/office/drawing/2014/main" id="{66F39C93-B209-25E1-1DAD-D3CF6A5CD3E3}"/>
              </a:ext>
            </a:extLst>
          </p:cNvPr>
          <p:cNvSpPr/>
          <p:nvPr/>
        </p:nvSpPr>
        <p:spPr>
          <a:xfrm>
            <a:off x="5018453" y="5898578"/>
            <a:ext cx="2398588" cy="170985"/>
          </a:xfrm>
          <a:prstGeom prst="rect">
            <a:avLst/>
          </a:prstGeom>
          <a:noFill/>
        </p:spPr>
        <p:txBody>
          <a:bodyPr wrap="square" lIns="0" tIns="0" rIns="0" bIns="0" rtlCol="0" anchor="t"/>
          <a:lstStyle/>
          <a:p>
            <a:pPr algn="ctr">
              <a:lnSpc>
                <a:spcPts val="1884"/>
              </a:lnSpc>
              <a:spcAft>
                <a:spcPts val="600"/>
              </a:spcAft>
            </a:pPr>
            <a:r>
              <a:rPr lang="en-US" sz="2000" b="1">
                <a:solidFill>
                  <a:schemeClr val="accent1"/>
                </a:solidFill>
                <a:latin typeface="Arial"/>
                <a:ea typeface="Source Sans Pro SemiBold"/>
                <a:cs typeface="Arial"/>
              </a:rPr>
              <a:t>Prof. Michael Miller</a:t>
            </a:r>
            <a:endParaRPr lang="en-US" sz="2000" b="1">
              <a:solidFill>
                <a:schemeClr val="accent1"/>
              </a:solidFill>
              <a:latin typeface="Arial"/>
              <a:cs typeface="Arial"/>
            </a:endParaRPr>
          </a:p>
        </p:txBody>
      </p:sp>
      <p:pic>
        <p:nvPicPr>
          <p:cNvPr id="64" name="Picture 63" descr="A picture containing person, person, building, sky&#10;&#10;Description automatically generated">
            <a:extLst>
              <a:ext uri="{FF2B5EF4-FFF2-40B4-BE49-F238E27FC236}">
                <a16:creationId xmlns:a16="http://schemas.microsoft.com/office/drawing/2014/main" id="{15CB5E3E-ED0A-1703-08D9-0F350F6020F1}"/>
              </a:ext>
            </a:extLst>
          </p:cNvPr>
          <p:cNvPicPr>
            <a:picLocks noChangeAspect="1"/>
          </p:cNvPicPr>
          <p:nvPr/>
        </p:nvPicPr>
        <p:blipFill>
          <a:blip r:embed="rId3"/>
          <a:srcRect l="16667" r="16667"/>
          <a:stretch>
            <a:fillRect/>
          </a:stretch>
        </p:blipFill>
        <p:spPr>
          <a:xfrm>
            <a:off x="5174952" y="3578292"/>
            <a:ext cx="2092235" cy="2092235"/>
          </a:xfrm>
          <a:prstGeom prst="ellipse">
            <a:avLst/>
          </a:prstGeom>
          <a:ln>
            <a:noFill/>
          </a:ln>
          <a:effectLst>
            <a:softEdge rad="112500"/>
          </a:effectLst>
        </p:spPr>
      </p:pic>
      <p:sp>
        <p:nvSpPr>
          <p:cNvPr id="66" name="Object 5">
            <a:extLst>
              <a:ext uri="{FF2B5EF4-FFF2-40B4-BE49-F238E27FC236}">
                <a16:creationId xmlns:a16="http://schemas.microsoft.com/office/drawing/2014/main" id="{76FF2104-B4AF-6C96-E9E7-9F0B54E0E20E}"/>
              </a:ext>
            </a:extLst>
          </p:cNvPr>
          <p:cNvSpPr/>
          <p:nvPr/>
        </p:nvSpPr>
        <p:spPr>
          <a:xfrm>
            <a:off x="1386586" y="5898578"/>
            <a:ext cx="2309983" cy="170985"/>
          </a:xfrm>
          <a:prstGeom prst="rect">
            <a:avLst/>
          </a:prstGeom>
          <a:noFill/>
        </p:spPr>
        <p:txBody>
          <a:bodyPr wrap="square" lIns="0" tIns="0" rIns="0" bIns="0" rtlCol="0" anchor="t"/>
          <a:lstStyle/>
          <a:p>
            <a:pPr algn="ctr">
              <a:lnSpc>
                <a:spcPts val="1884"/>
              </a:lnSpc>
              <a:spcAft>
                <a:spcPts val="600"/>
              </a:spcAft>
            </a:pPr>
            <a:r>
              <a:rPr lang="en-US" sz="2000" b="1">
                <a:solidFill>
                  <a:schemeClr val="accent1"/>
                </a:solidFill>
                <a:latin typeface="Arial"/>
                <a:ea typeface="Source Sans Pro SemiBold"/>
                <a:cs typeface="Arial"/>
              </a:rPr>
              <a:t> Prof. Becky Chen</a:t>
            </a:r>
            <a:endParaRPr lang="en-US" sz="2000" b="1">
              <a:solidFill>
                <a:schemeClr val="accent1"/>
              </a:solidFill>
              <a:latin typeface="Arial"/>
              <a:cs typeface="Arial"/>
            </a:endParaRPr>
          </a:p>
        </p:txBody>
      </p:sp>
      <p:pic>
        <p:nvPicPr>
          <p:cNvPr id="70" name="Picture 69">
            <a:extLst>
              <a:ext uri="{FF2B5EF4-FFF2-40B4-BE49-F238E27FC236}">
                <a16:creationId xmlns:a16="http://schemas.microsoft.com/office/drawing/2014/main" id="{F6030920-56F6-E5D2-5F28-3D54417C9D2C}"/>
              </a:ext>
            </a:extLst>
          </p:cNvPr>
          <p:cNvPicPr>
            <a:picLocks noChangeAspect="1"/>
          </p:cNvPicPr>
          <p:nvPr/>
        </p:nvPicPr>
        <p:blipFill>
          <a:blip r:embed="rId4"/>
          <a:srcRect l="5583" r="5583"/>
          <a:stretch>
            <a:fillRect/>
          </a:stretch>
        </p:blipFill>
        <p:spPr>
          <a:xfrm>
            <a:off x="1494252" y="3578292"/>
            <a:ext cx="2092235" cy="2092235"/>
          </a:xfrm>
          <a:prstGeom prst="ellipse">
            <a:avLst/>
          </a:prstGeom>
          <a:ln>
            <a:noFill/>
          </a:ln>
          <a:effectLst>
            <a:softEdge rad="112500"/>
          </a:effectLst>
        </p:spPr>
      </p:pic>
      <p:sp>
        <p:nvSpPr>
          <p:cNvPr id="72" name="Object 5">
            <a:extLst>
              <a:ext uri="{FF2B5EF4-FFF2-40B4-BE49-F238E27FC236}">
                <a16:creationId xmlns:a16="http://schemas.microsoft.com/office/drawing/2014/main" id="{44CF2FD1-0266-1C8A-3733-E0CDB92836C6}"/>
              </a:ext>
            </a:extLst>
          </p:cNvPr>
          <p:cNvSpPr/>
          <p:nvPr/>
        </p:nvSpPr>
        <p:spPr>
          <a:xfrm>
            <a:off x="8836390" y="5898578"/>
            <a:ext cx="2044170" cy="170985"/>
          </a:xfrm>
          <a:prstGeom prst="rect">
            <a:avLst/>
          </a:prstGeom>
          <a:noFill/>
        </p:spPr>
        <p:txBody>
          <a:bodyPr wrap="square" lIns="0" tIns="0" rIns="0" bIns="0" rtlCol="0" anchor="t"/>
          <a:lstStyle/>
          <a:p>
            <a:pPr algn="ctr">
              <a:lnSpc>
                <a:spcPts val="1884"/>
              </a:lnSpc>
              <a:spcAft>
                <a:spcPts val="600"/>
              </a:spcAft>
            </a:pPr>
            <a:r>
              <a:rPr lang="en-US" sz="2000" b="1">
                <a:solidFill>
                  <a:schemeClr val="accent1"/>
                </a:solidFill>
                <a:latin typeface="Arial"/>
                <a:ea typeface="Source Sans Pro SemiBold"/>
                <a:cs typeface="Arial"/>
              </a:rPr>
              <a:t>Mark Bold</a:t>
            </a:r>
            <a:endParaRPr lang="en-US" sz="2000" b="1">
              <a:solidFill>
                <a:schemeClr val="accent1"/>
              </a:solidFill>
              <a:latin typeface="Arial"/>
              <a:ea typeface="Source Sans Pro SemiBold" pitchFamily="34" charset="-122"/>
              <a:cs typeface="Arial"/>
            </a:endParaRPr>
          </a:p>
        </p:txBody>
      </p:sp>
      <p:pic>
        <p:nvPicPr>
          <p:cNvPr id="76" name="Picture 75" descr="A person taking a selfie&#10;&#10;Description automatically generated">
            <a:extLst>
              <a:ext uri="{FF2B5EF4-FFF2-40B4-BE49-F238E27FC236}">
                <a16:creationId xmlns:a16="http://schemas.microsoft.com/office/drawing/2014/main" id="{667D8B9F-DFD3-D95C-0D24-3DDC900B9DE0}"/>
              </a:ext>
            </a:extLst>
          </p:cNvPr>
          <p:cNvPicPr>
            <a:picLocks noChangeAspect="1"/>
          </p:cNvPicPr>
          <p:nvPr/>
        </p:nvPicPr>
        <p:blipFill>
          <a:blip r:embed="rId5"/>
          <a:srcRect t="12500" b="12500"/>
          <a:stretch>
            <a:fillRect/>
          </a:stretch>
        </p:blipFill>
        <p:spPr>
          <a:xfrm>
            <a:off x="8864312" y="3578292"/>
            <a:ext cx="2092235" cy="2092235"/>
          </a:xfrm>
          <a:prstGeom prst="ellipse">
            <a:avLst/>
          </a:prstGeom>
          <a:ln>
            <a:noFill/>
          </a:ln>
          <a:effectLst>
            <a:softEdge rad="112500"/>
          </a:effectLst>
        </p:spPr>
      </p:pic>
      <p:pic>
        <p:nvPicPr>
          <p:cNvPr id="3" name="Picture 5" descr="Logo&#10;&#10;Description automatically generated">
            <a:extLst>
              <a:ext uri="{FF2B5EF4-FFF2-40B4-BE49-F238E27FC236}">
                <a16:creationId xmlns:a16="http://schemas.microsoft.com/office/drawing/2014/main" id="{4BA5FB5E-0ABC-1922-AD71-53C7B108E921}"/>
              </a:ext>
            </a:extLst>
          </p:cNvPr>
          <p:cNvPicPr>
            <a:picLocks noChangeAspect="1"/>
          </p:cNvPicPr>
          <p:nvPr/>
        </p:nvPicPr>
        <p:blipFill>
          <a:blip r:embed="rId6"/>
          <a:stretch>
            <a:fillRect/>
          </a:stretch>
        </p:blipFill>
        <p:spPr>
          <a:xfrm>
            <a:off x="256784" y="6133578"/>
            <a:ext cx="2743200" cy="457200"/>
          </a:xfrm>
          <a:prstGeom prst="rect">
            <a:avLst/>
          </a:prstGeom>
        </p:spPr>
      </p:pic>
      <p:sp>
        <p:nvSpPr>
          <p:cNvPr id="6" name="Object 1">
            <a:extLst>
              <a:ext uri="{FF2B5EF4-FFF2-40B4-BE49-F238E27FC236}">
                <a16:creationId xmlns:a16="http://schemas.microsoft.com/office/drawing/2014/main" id="{7E041D49-0BBB-1F6F-CCA5-02AFC816B79E}"/>
              </a:ext>
            </a:extLst>
          </p:cNvPr>
          <p:cNvSpPr/>
          <p:nvPr/>
        </p:nvSpPr>
        <p:spPr>
          <a:xfrm>
            <a:off x="1047631" y="1213251"/>
            <a:ext cx="380905" cy="38090"/>
          </a:xfrm>
          <a:prstGeom prst="rect">
            <a:avLst/>
          </a:prstGeom>
          <a:solidFill>
            <a:schemeClr val="accent6">
              <a:lumMod val="75000"/>
            </a:schemeClr>
          </a:solidFill>
        </p:spPr>
      </p:sp>
      <p:sp>
        <p:nvSpPr>
          <p:cNvPr id="8" name="Object 2">
            <a:extLst>
              <a:ext uri="{FF2B5EF4-FFF2-40B4-BE49-F238E27FC236}">
                <a16:creationId xmlns:a16="http://schemas.microsoft.com/office/drawing/2014/main" id="{B3E384AF-78FA-4787-9D16-42F6751FF028}"/>
              </a:ext>
            </a:extLst>
          </p:cNvPr>
          <p:cNvSpPr/>
          <p:nvPr/>
        </p:nvSpPr>
        <p:spPr>
          <a:xfrm>
            <a:off x="1047631" y="746316"/>
            <a:ext cx="11617595" cy="377170"/>
          </a:xfrm>
          <a:prstGeom prst="rect">
            <a:avLst/>
          </a:prstGeom>
          <a:noFill/>
        </p:spPr>
        <p:txBody>
          <a:bodyPr wrap="squar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532"/>
              </a:lnSpc>
              <a:spcAft>
                <a:spcPts val="600"/>
              </a:spcAft>
            </a:pPr>
            <a:r>
              <a:rPr lang="en-US" sz="3600" b="1">
                <a:solidFill>
                  <a:schemeClr val="accent1"/>
                </a:solidFill>
                <a:ea typeface="Source Sans Pro SemiBold"/>
                <a:cs typeface="Arial"/>
              </a:rPr>
              <a:t>Thank you!</a:t>
            </a:r>
            <a:endParaRPr lang="en-US"/>
          </a:p>
        </p:txBody>
      </p:sp>
    </p:spTree>
    <p:extLst>
      <p:ext uri="{BB962C8B-B14F-4D97-AF65-F5344CB8AC3E}">
        <p14:creationId xmlns:p14="http://schemas.microsoft.com/office/powerpoint/2010/main" val="224071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01AD44E-DA28-6B35-ECF4-74285AF90D1B}"/>
              </a:ext>
            </a:extLst>
          </p:cNvPr>
          <p:cNvGrpSpPr/>
          <p:nvPr/>
        </p:nvGrpSpPr>
        <p:grpSpPr>
          <a:xfrm>
            <a:off x="6182352" y="2832462"/>
            <a:ext cx="5332667" cy="976049"/>
            <a:chOff x="952262" y="4406845"/>
            <a:chExt cx="5332667" cy="976049"/>
          </a:xfrm>
        </p:grpSpPr>
        <p:sp>
          <p:nvSpPr>
            <p:cNvPr id="49" name="Object 7">
              <a:extLst>
                <a:ext uri="{FF2B5EF4-FFF2-40B4-BE49-F238E27FC236}">
                  <a16:creationId xmlns:a16="http://schemas.microsoft.com/office/drawing/2014/main" id="{F6DFED3B-8680-144A-27B5-6A6BE1A885CB}"/>
                </a:ext>
              </a:extLst>
            </p:cNvPr>
            <p:cNvSpPr/>
            <p:nvPr/>
          </p:nvSpPr>
          <p:spPr>
            <a:xfrm>
              <a:off x="952262" y="4508436"/>
              <a:ext cx="133317" cy="133317"/>
            </a:xfrm>
            <a:prstGeom prst="ellipse">
              <a:avLst/>
            </a:prstGeom>
            <a:solidFill>
              <a:srgbClr val="F35B5B"/>
            </a:solidFill>
          </p:spPr>
        </p:sp>
        <p:sp>
          <p:nvSpPr>
            <p:cNvPr id="50" name="Object 8">
              <a:extLst>
                <a:ext uri="{FF2B5EF4-FFF2-40B4-BE49-F238E27FC236}">
                  <a16:creationId xmlns:a16="http://schemas.microsoft.com/office/drawing/2014/main" id="{8C7BA90E-4FD2-701C-CE33-4A7F3CAAB360}"/>
                </a:ext>
              </a:extLst>
            </p:cNvPr>
            <p:cNvSpPr/>
            <p:nvPr/>
          </p:nvSpPr>
          <p:spPr>
            <a:xfrm>
              <a:off x="1228418" y="4406845"/>
              <a:ext cx="5056511" cy="976049"/>
            </a:xfrm>
            <a:prstGeom prst="rect">
              <a:avLst/>
            </a:prstGeom>
            <a:noFill/>
          </p:spPr>
          <p:txBody>
            <a:bodyPr wrap="square" lIns="0" tIns="0" rIns="0" bIns="0" rtlCol="0" anchor="t"/>
            <a:lstStyle/>
            <a:p>
              <a:pPr>
                <a:lnSpc>
                  <a:spcPts val="2747"/>
                </a:lnSpc>
                <a:spcAft>
                  <a:spcPts val="600"/>
                </a:spcAft>
              </a:pPr>
              <a:r>
                <a:rPr lang="en-US" sz="2000">
                  <a:solidFill>
                    <a:srgbClr val="2D2D2D"/>
                  </a:solidFill>
                  <a:cs typeface="Source Sans Pro SemiBold" pitchFamily="34" charset="-120"/>
                </a:rPr>
                <a:t>We will hold questions until the end</a:t>
              </a:r>
            </a:p>
          </p:txBody>
        </p:sp>
      </p:grpSp>
      <p:grpSp>
        <p:nvGrpSpPr>
          <p:cNvPr id="12" name="Group 11">
            <a:extLst>
              <a:ext uri="{FF2B5EF4-FFF2-40B4-BE49-F238E27FC236}">
                <a16:creationId xmlns:a16="http://schemas.microsoft.com/office/drawing/2014/main" id="{B38795F4-0796-4D03-1A50-946EE1F31280}"/>
              </a:ext>
            </a:extLst>
          </p:cNvPr>
          <p:cNvGrpSpPr/>
          <p:nvPr/>
        </p:nvGrpSpPr>
        <p:grpSpPr>
          <a:xfrm>
            <a:off x="1143627" y="2832462"/>
            <a:ext cx="5332667" cy="976049"/>
            <a:chOff x="952262" y="4406845"/>
            <a:chExt cx="5332667" cy="976049"/>
          </a:xfrm>
        </p:grpSpPr>
        <p:sp>
          <p:nvSpPr>
            <p:cNvPr id="13" name="Object 7">
              <a:extLst>
                <a:ext uri="{FF2B5EF4-FFF2-40B4-BE49-F238E27FC236}">
                  <a16:creationId xmlns:a16="http://schemas.microsoft.com/office/drawing/2014/main" id="{1695B5F0-53B9-655F-7F32-BA2F2D248775}"/>
                </a:ext>
              </a:extLst>
            </p:cNvPr>
            <p:cNvSpPr/>
            <p:nvPr/>
          </p:nvSpPr>
          <p:spPr>
            <a:xfrm>
              <a:off x="952262" y="4508436"/>
              <a:ext cx="133317" cy="133317"/>
            </a:xfrm>
            <a:prstGeom prst="ellipse">
              <a:avLst/>
            </a:prstGeom>
            <a:solidFill>
              <a:srgbClr val="F35B5B"/>
            </a:solidFill>
          </p:spPr>
        </p:sp>
        <p:sp>
          <p:nvSpPr>
            <p:cNvPr id="14" name="Object 8">
              <a:extLst>
                <a:ext uri="{FF2B5EF4-FFF2-40B4-BE49-F238E27FC236}">
                  <a16:creationId xmlns:a16="http://schemas.microsoft.com/office/drawing/2014/main" id="{FBF62C8A-5BD4-E7F2-EDD3-4347F01E95FB}"/>
                </a:ext>
              </a:extLst>
            </p:cNvPr>
            <p:cNvSpPr/>
            <p:nvPr/>
          </p:nvSpPr>
          <p:spPr>
            <a:xfrm>
              <a:off x="1228418" y="4406845"/>
              <a:ext cx="5056511" cy="976049"/>
            </a:xfrm>
            <a:prstGeom prst="rect">
              <a:avLst/>
            </a:prstGeom>
            <a:noFill/>
          </p:spPr>
          <p:txBody>
            <a:bodyPr wrap="square" lIns="0" tIns="0" rIns="0" bIns="0" rtlCol="0" anchor="t"/>
            <a:lstStyle/>
            <a:p>
              <a:pPr>
                <a:lnSpc>
                  <a:spcPts val="2747"/>
                </a:lnSpc>
                <a:spcAft>
                  <a:spcPts val="600"/>
                </a:spcAft>
              </a:pPr>
              <a:r>
                <a:rPr lang="en-US" sz="2000">
                  <a:solidFill>
                    <a:schemeClr val="accent1">
                      <a:lumMod val="50000"/>
                    </a:schemeClr>
                  </a:solidFill>
                  <a:cs typeface="Arial"/>
                </a:rPr>
                <a:t>Please mute your audio and</a:t>
              </a:r>
              <a:br>
                <a:rPr lang="en-US" sz="2000">
                  <a:solidFill>
                    <a:schemeClr val="accent1">
                      <a:lumMod val="50000"/>
                    </a:schemeClr>
                  </a:solidFill>
                  <a:cs typeface="Arial"/>
                </a:rPr>
              </a:br>
              <a:r>
                <a:rPr lang="en-US" sz="2000">
                  <a:solidFill>
                    <a:schemeClr val="accent1">
                      <a:lumMod val="50000"/>
                    </a:schemeClr>
                  </a:solidFill>
                  <a:cs typeface="Arial"/>
                </a:rPr>
                <a:t>turn off your video</a:t>
              </a:r>
              <a:endParaRPr lang="en-US">
                <a:solidFill>
                  <a:schemeClr val="accent1">
                    <a:lumMod val="50000"/>
                  </a:schemeClr>
                </a:solidFill>
              </a:endParaRPr>
            </a:p>
          </p:txBody>
        </p:sp>
      </p:grpSp>
      <p:grpSp>
        <p:nvGrpSpPr>
          <p:cNvPr id="15" name="Group 14">
            <a:extLst>
              <a:ext uri="{FF2B5EF4-FFF2-40B4-BE49-F238E27FC236}">
                <a16:creationId xmlns:a16="http://schemas.microsoft.com/office/drawing/2014/main" id="{10F460C8-E5DB-7C46-2077-A19F98406A2E}"/>
              </a:ext>
            </a:extLst>
          </p:cNvPr>
          <p:cNvGrpSpPr/>
          <p:nvPr/>
        </p:nvGrpSpPr>
        <p:grpSpPr>
          <a:xfrm>
            <a:off x="1115052" y="3813537"/>
            <a:ext cx="5332667" cy="976049"/>
            <a:chOff x="952262" y="4406845"/>
            <a:chExt cx="5332667" cy="976049"/>
          </a:xfrm>
        </p:grpSpPr>
        <p:sp>
          <p:nvSpPr>
            <p:cNvPr id="16" name="Object 7">
              <a:extLst>
                <a:ext uri="{FF2B5EF4-FFF2-40B4-BE49-F238E27FC236}">
                  <a16:creationId xmlns:a16="http://schemas.microsoft.com/office/drawing/2014/main" id="{839C8D12-AA07-2A11-049E-8A1118067B62}"/>
                </a:ext>
              </a:extLst>
            </p:cNvPr>
            <p:cNvSpPr/>
            <p:nvPr/>
          </p:nvSpPr>
          <p:spPr>
            <a:xfrm>
              <a:off x="952262" y="4508436"/>
              <a:ext cx="133317" cy="133317"/>
            </a:xfrm>
            <a:prstGeom prst="ellipse">
              <a:avLst/>
            </a:prstGeom>
            <a:solidFill>
              <a:srgbClr val="F35B5B"/>
            </a:solidFill>
          </p:spPr>
        </p:sp>
        <p:sp>
          <p:nvSpPr>
            <p:cNvPr id="17" name="Object 8">
              <a:extLst>
                <a:ext uri="{FF2B5EF4-FFF2-40B4-BE49-F238E27FC236}">
                  <a16:creationId xmlns:a16="http://schemas.microsoft.com/office/drawing/2014/main" id="{ADC2A88B-B34B-A812-BE4E-3412C4C61AEC}"/>
                </a:ext>
              </a:extLst>
            </p:cNvPr>
            <p:cNvSpPr/>
            <p:nvPr/>
          </p:nvSpPr>
          <p:spPr>
            <a:xfrm>
              <a:off x="1228418" y="4406845"/>
              <a:ext cx="5056511" cy="976049"/>
            </a:xfrm>
            <a:prstGeom prst="rect">
              <a:avLst/>
            </a:prstGeom>
            <a:noFill/>
          </p:spPr>
          <p:txBody>
            <a:bodyPr wrap="square" lIns="0" tIns="0" rIns="0" bIns="0" rtlCol="0" anchor="t"/>
            <a:lstStyle/>
            <a:p>
              <a:r>
                <a:rPr lang="en-US" sz="2000">
                  <a:solidFill>
                    <a:schemeClr val="accent1">
                      <a:lumMod val="50000"/>
                    </a:schemeClr>
                  </a:solidFill>
                  <a:cs typeface="Arial"/>
                </a:rPr>
                <a:t>A link to the recording will be</a:t>
              </a:r>
              <a:br>
                <a:rPr lang="en-US" sz="2000">
                  <a:solidFill>
                    <a:schemeClr val="accent1">
                      <a:lumMod val="50000"/>
                    </a:schemeClr>
                  </a:solidFill>
                  <a:cs typeface="Arial"/>
                </a:rPr>
              </a:br>
              <a:r>
                <a:rPr lang="en-US" sz="2000">
                  <a:solidFill>
                    <a:schemeClr val="accent1">
                      <a:lumMod val="50000"/>
                    </a:schemeClr>
                  </a:solidFill>
                  <a:cs typeface="Arial"/>
                </a:rPr>
                <a:t>sent to all participants after the</a:t>
              </a:r>
              <a:br>
                <a:rPr lang="en-US" sz="2000">
                  <a:solidFill>
                    <a:schemeClr val="accent1">
                      <a:lumMod val="50000"/>
                    </a:schemeClr>
                  </a:solidFill>
                  <a:cs typeface="Arial"/>
                </a:rPr>
              </a:br>
              <a:r>
                <a:rPr lang="en-US" sz="2000">
                  <a:solidFill>
                    <a:schemeClr val="accent1">
                      <a:lumMod val="50000"/>
                    </a:schemeClr>
                  </a:solidFill>
                  <a:cs typeface="Arial"/>
                </a:rPr>
                <a:t>session</a:t>
              </a:r>
              <a:endParaRPr lang="en-US">
                <a:solidFill>
                  <a:schemeClr val="accent1">
                    <a:lumMod val="50000"/>
                  </a:schemeClr>
                </a:solidFill>
              </a:endParaRPr>
            </a:p>
            <a:p>
              <a:pPr>
                <a:lnSpc>
                  <a:spcPts val="2747"/>
                </a:lnSpc>
                <a:spcAft>
                  <a:spcPts val="600"/>
                </a:spcAft>
              </a:pPr>
              <a:endParaRPr lang="en-US" sz="2000">
                <a:solidFill>
                  <a:srgbClr val="2D2D2D"/>
                </a:solidFill>
                <a:cs typeface="Source Sans Pro SemiBold" pitchFamily="34" charset="-120"/>
              </a:endParaRPr>
            </a:p>
          </p:txBody>
        </p:sp>
      </p:grpSp>
      <p:grpSp>
        <p:nvGrpSpPr>
          <p:cNvPr id="18" name="Group 17">
            <a:extLst>
              <a:ext uri="{FF2B5EF4-FFF2-40B4-BE49-F238E27FC236}">
                <a16:creationId xmlns:a16="http://schemas.microsoft.com/office/drawing/2014/main" id="{2C29D4C6-9732-EB05-CE88-990D74C750BB}"/>
              </a:ext>
            </a:extLst>
          </p:cNvPr>
          <p:cNvGrpSpPr/>
          <p:nvPr/>
        </p:nvGrpSpPr>
        <p:grpSpPr>
          <a:xfrm>
            <a:off x="1143627" y="1851387"/>
            <a:ext cx="5332667" cy="976049"/>
            <a:chOff x="952262" y="4406845"/>
            <a:chExt cx="5332667" cy="976049"/>
          </a:xfrm>
        </p:grpSpPr>
        <p:sp>
          <p:nvSpPr>
            <p:cNvPr id="19" name="Object 7">
              <a:extLst>
                <a:ext uri="{FF2B5EF4-FFF2-40B4-BE49-F238E27FC236}">
                  <a16:creationId xmlns:a16="http://schemas.microsoft.com/office/drawing/2014/main" id="{087144CC-9D4F-5C73-A5B8-31806D76A257}"/>
                </a:ext>
              </a:extLst>
            </p:cNvPr>
            <p:cNvSpPr/>
            <p:nvPr/>
          </p:nvSpPr>
          <p:spPr>
            <a:xfrm>
              <a:off x="952262" y="4508436"/>
              <a:ext cx="133317" cy="133317"/>
            </a:xfrm>
            <a:prstGeom prst="ellipse">
              <a:avLst/>
            </a:prstGeom>
            <a:solidFill>
              <a:srgbClr val="F35B5B"/>
            </a:solidFill>
          </p:spPr>
        </p:sp>
        <p:sp>
          <p:nvSpPr>
            <p:cNvPr id="20" name="Object 8">
              <a:extLst>
                <a:ext uri="{FF2B5EF4-FFF2-40B4-BE49-F238E27FC236}">
                  <a16:creationId xmlns:a16="http://schemas.microsoft.com/office/drawing/2014/main" id="{2D9B01EB-2760-8983-3C9F-0A733261AD16}"/>
                </a:ext>
              </a:extLst>
            </p:cNvPr>
            <p:cNvSpPr/>
            <p:nvPr/>
          </p:nvSpPr>
          <p:spPr>
            <a:xfrm>
              <a:off x="1228418" y="4406845"/>
              <a:ext cx="5056511" cy="976049"/>
            </a:xfrm>
            <a:prstGeom prst="rect">
              <a:avLst/>
            </a:prstGeom>
            <a:noFill/>
          </p:spPr>
          <p:txBody>
            <a:bodyPr wrap="square" lIns="0" tIns="0" rIns="0" bIns="0" rtlCol="0" anchor="t"/>
            <a:lstStyle/>
            <a:p>
              <a:r>
                <a:rPr lang="en-US" sz="2000">
                  <a:solidFill>
                    <a:schemeClr val="accent1">
                      <a:lumMod val="50000"/>
                    </a:schemeClr>
                  </a:solidFill>
                  <a:ea typeface="+mn-lt"/>
                  <a:cs typeface="+mn-lt"/>
                </a:rPr>
                <a:t>This webinar is being recorded</a:t>
              </a:r>
            </a:p>
            <a:p>
              <a:r>
                <a:rPr lang="en-US" sz="2000">
                  <a:solidFill>
                    <a:schemeClr val="accent1">
                      <a:lumMod val="50000"/>
                    </a:schemeClr>
                  </a:solidFill>
                  <a:ea typeface="+mn-lt"/>
                  <a:cs typeface="+mn-lt"/>
                </a:rPr>
                <a:t>&amp; transcribed</a:t>
              </a:r>
            </a:p>
            <a:p>
              <a:endParaRPr lang="en-US" sz="2000">
                <a:solidFill>
                  <a:schemeClr val="accent1">
                    <a:lumMod val="50000"/>
                  </a:schemeClr>
                </a:solidFill>
                <a:ea typeface="+mn-lt"/>
                <a:cs typeface="+mn-lt"/>
              </a:endParaRPr>
            </a:p>
            <a:p>
              <a:pPr>
                <a:lnSpc>
                  <a:spcPts val="2747"/>
                </a:lnSpc>
                <a:spcAft>
                  <a:spcPts val="600"/>
                </a:spcAft>
              </a:pPr>
              <a:endParaRPr lang="en-US" sz="2000">
                <a:solidFill>
                  <a:srgbClr val="2D2D2D"/>
                </a:solidFill>
                <a:cs typeface="Source Sans Pro SemiBold" pitchFamily="34" charset="-120"/>
              </a:endParaRPr>
            </a:p>
          </p:txBody>
        </p:sp>
      </p:grpSp>
      <p:sp>
        <p:nvSpPr>
          <p:cNvPr id="26" name="Object 2">
            <a:extLst>
              <a:ext uri="{FF2B5EF4-FFF2-40B4-BE49-F238E27FC236}">
                <a16:creationId xmlns:a16="http://schemas.microsoft.com/office/drawing/2014/main" id="{0009C3D4-CE4D-47A3-A9F1-885CCDB75AB5}"/>
              </a:ext>
            </a:extLst>
          </p:cNvPr>
          <p:cNvSpPr/>
          <p:nvPr/>
        </p:nvSpPr>
        <p:spPr>
          <a:xfrm>
            <a:off x="1047631" y="746316"/>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Housekeeping</a:t>
            </a:r>
          </a:p>
        </p:txBody>
      </p:sp>
      <p:sp>
        <p:nvSpPr>
          <p:cNvPr id="28" name="Object 1">
            <a:extLst>
              <a:ext uri="{FF2B5EF4-FFF2-40B4-BE49-F238E27FC236}">
                <a16:creationId xmlns:a16="http://schemas.microsoft.com/office/drawing/2014/main" id="{9F8339B1-D0CB-531F-7B4E-A8282AC04A6B}"/>
              </a:ext>
            </a:extLst>
          </p:cNvPr>
          <p:cNvSpPr/>
          <p:nvPr/>
        </p:nvSpPr>
        <p:spPr>
          <a:xfrm>
            <a:off x="1047631" y="1213251"/>
            <a:ext cx="380905" cy="38090"/>
          </a:xfrm>
          <a:prstGeom prst="rect">
            <a:avLst/>
          </a:prstGeom>
          <a:solidFill>
            <a:srgbClr val="F35B5B"/>
          </a:solidFill>
        </p:spPr>
      </p:sp>
      <p:pic>
        <p:nvPicPr>
          <p:cNvPr id="3" name="Picture 5" descr="Logo&#10;&#10;Description automatically generated">
            <a:extLst>
              <a:ext uri="{FF2B5EF4-FFF2-40B4-BE49-F238E27FC236}">
                <a16:creationId xmlns:a16="http://schemas.microsoft.com/office/drawing/2014/main" id="{8513A511-A2E4-4203-167F-E794AEB6871B}"/>
              </a:ext>
            </a:extLst>
          </p:cNvPr>
          <p:cNvPicPr>
            <a:picLocks noChangeAspect="1"/>
          </p:cNvPicPr>
          <p:nvPr/>
        </p:nvPicPr>
        <p:blipFill>
          <a:blip r:embed="rId3"/>
          <a:stretch>
            <a:fillRect/>
          </a:stretch>
        </p:blipFill>
        <p:spPr>
          <a:xfrm>
            <a:off x="256784" y="6133578"/>
            <a:ext cx="2743200" cy="457200"/>
          </a:xfrm>
          <a:prstGeom prst="rect">
            <a:avLst/>
          </a:prstGeom>
        </p:spPr>
      </p:pic>
      <p:grpSp>
        <p:nvGrpSpPr>
          <p:cNvPr id="4" name="Group 3">
            <a:extLst>
              <a:ext uri="{FF2B5EF4-FFF2-40B4-BE49-F238E27FC236}">
                <a16:creationId xmlns:a16="http://schemas.microsoft.com/office/drawing/2014/main" id="{B3878516-9480-FBB6-466A-7526A6EC6952}"/>
              </a:ext>
            </a:extLst>
          </p:cNvPr>
          <p:cNvGrpSpPr/>
          <p:nvPr/>
        </p:nvGrpSpPr>
        <p:grpSpPr>
          <a:xfrm>
            <a:off x="6153777" y="3813537"/>
            <a:ext cx="5332667" cy="976049"/>
            <a:chOff x="952262" y="4406845"/>
            <a:chExt cx="5332667" cy="976049"/>
          </a:xfrm>
        </p:grpSpPr>
        <p:sp>
          <p:nvSpPr>
            <p:cNvPr id="5" name="Object 7">
              <a:extLst>
                <a:ext uri="{FF2B5EF4-FFF2-40B4-BE49-F238E27FC236}">
                  <a16:creationId xmlns:a16="http://schemas.microsoft.com/office/drawing/2014/main" id="{3F9655A1-293E-9D8E-5003-B9E61DF382A7}"/>
                </a:ext>
              </a:extLst>
            </p:cNvPr>
            <p:cNvSpPr/>
            <p:nvPr/>
          </p:nvSpPr>
          <p:spPr>
            <a:xfrm>
              <a:off x="952262" y="4508436"/>
              <a:ext cx="133317" cy="133317"/>
            </a:xfrm>
            <a:prstGeom prst="ellipse">
              <a:avLst/>
            </a:prstGeom>
            <a:solidFill>
              <a:srgbClr val="F35B5B"/>
            </a:solidFill>
          </p:spPr>
        </p:sp>
        <p:sp>
          <p:nvSpPr>
            <p:cNvPr id="7" name="Object 8">
              <a:extLst>
                <a:ext uri="{FF2B5EF4-FFF2-40B4-BE49-F238E27FC236}">
                  <a16:creationId xmlns:a16="http://schemas.microsoft.com/office/drawing/2014/main" id="{1ED223F0-7BAE-4C53-F483-7BDA2E774D10}"/>
                </a:ext>
              </a:extLst>
            </p:cNvPr>
            <p:cNvSpPr/>
            <p:nvPr/>
          </p:nvSpPr>
          <p:spPr>
            <a:xfrm>
              <a:off x="1228418" y="4406845"/>
              <a:ext cx="5056511" cy="976049"/>
            </a:xfrm>
            <a:prstGeom prst="rect">
              <a:avLst/>
            </a:prstGeom>
            <a:noFill/>
          </p:spPr>
          <p:txBody>
            <a:bodyPr wrap="square" lIns="0" tIns="0" rIns="0" bIns="0" rtlCol="0" anchor="t"/>
            <a:lstStyle/>
            <a:p>
              <a:r>
                <a:rPr lang="en-US" sz="2000">
                  <a:solidFill>
                    <a:schemeClr val="accent1">
                      <a:lumMod val="50000"/>
                    </a:schemeClr>
                  </a:solidFill>
                  <a:cs typeface="Arial"/>
                </a:rPr>
                <a:t>Please put questions into the</a:t>
              </a:r>
              <a:br>
                <a:rPr lang="en-US" sz="2000">
                  <a:solidFill>
                    <a:schemeClr val="accent1">
                      <a:lumMod val="50000"/>
                    </a:schemeClr>
                  </a:solidFill>
                  <a:cs typeface="Arial"/>
                </a:rPr>
              </a:br>
              <a:r>
                <a:rPr lang="en-US" sz="2000">
                  <a:solidFill>
                    <a:schemeClr val="accent1">
                      <a:lumMod val="50000"/>
                    </a:schemeClr>
                  </a:solidFill>
                  <a:cs typeface="Arial"/>
                </a:rPr>
                <a:t>chat box</a:t>
              </a:r>
              <a:endParaRPr lang="en-US" sz="2000">
                <a:solidFill>
                  <a:schemeClr val="accent1">
                    <a:lumMod val="50000"/>
                  </a:schemeClr>
                </a:solidFill>
                <a:ea typeface="+mn-lt"/>
                <a:cs typeface="+mn-lt"/>
              </a:endParaRPr>
            </a:p>
            <a:p>
              <a:pPr>
                <a:lnSpc>
                  <a:spcPts val="2747"/>
                </a:lnSpc>
                <a:spcAft>
                  <a:spcPts val="600"/>
                </a:spcAft>
              </a:pPr>
              <a:endParaRPr lang="en-US" sz="2000">
                <a:solidFill>
                  <a:srgbClr val="2D2D2D"/>
                </a:solidFill>
                <a:cs typeface="Source Sans Pro SemiBold" pitchFamily="34" charset="-120"/>
              </a:endParaRPr>
            </a:p>
          </p:txBody>
        </p:sp>
      </p:grpSp>
      <p:grpSp>
        <p:nvGrpSpPr>
          <p:cNvPr id="9" name="Group 8">
            <a:extLst>
              <a:ext uri="{FF2B5EF4-FFF2-40B4-BE49-F238E27FC236}">
                <a16:creationId xmlns:a16="http://schemas.microsoft.com/office/drawing/2014/main" id="{FA131F6D-EEB3-7F51-BB68-9E488F5548D9}"/>
              </a:ext>
            </a:extLst>
          </p:cNvPr>
          <p:cNvGrpSpPr/>
          <p:nvPr/>
        </p:nvGrpSpPr>
        <p:grpSpPr>
          <a:xfrm>
            <a:off x="6182352" y="1851387"/>
            <a:ext cx="5332667" cy="976049"/>
            <a:chOff x="952262" y="4406845"/>
            <a:chExt cx="5332667" cy="976049"/>
          </a:xfrm>
        </p:grpSpPr>
        <p:sp>
          <p:nvSpPr>
            <p:cNvPr id="10" name="Object 7">
              <a:extLst>
                <a:ext uri="{FF2B5EF4-FFF2-40B4-BE49-F238E27FC236}">
                  <a16:creationId xmlns:a16="http://schemas.microsoft.com/office/drawing/2014/main" id="{27F4A031-D476-76D8-A5B6-A29A81047E35}"/>
                </a:ext>
              </a:extLst>
            </p:cNvPr>
            <p:cNvSpPr/>
            <p:nvPr/>
          </p:nvSpPr>
          <p:spPr>
            <a:xfrm>
              <a:off x="952262" y="4508436"/>
              <a:ext cx="133317" cy="133317"/>
            </a:xfrm>
            <a:prstGeom prst="ellipse">
              <a:avLst/>
            </a:prstGeom>
            <a:solidFill>
              <a:srgbClr val="F35B5B"/>
            </a:solidFill>
          </p:spPr>
        </p:sp>
        <p:sp>
          <p:nvSpPr>
            <p:cNvPr id="11" name="Object 8">
              <a:extLst>
                <a:ext uri="{FF2B5EF4-FFF2-40B4-BE49-F238E27FC236}">
                  <a16:creationId xmlns:a16="http://schemas.microsoft.com/office/drawing/2014/main" id="{FE89DD22-A821-BC7C-9012-7FB64495CEFB}"/>
                </a:ext>
              </a:extLst>
            </p:cNvPr>
            <p:cNvSpPr/>
            <p:nvPr/>
          </p:nvSpPr>
          <p:spPr>
            <a:xfrm>
              <a:off x="1228418" y="4406845"/>
              <a:ext cx="5056511" cy="976049"/>
            </a:xfrm>
            <a:prstGeom prst="rect">
              <a:avLst/>
            </a:prstGeom>
            <a:noFill/>
          </p:spPr>
          <p:txBody>
            <a:bodyPr wrap="square" lIns="0" tIns="0" rIns="0" bIns="0" rtlCol="0" anchor="t"/>
            <a:lstStyle/>
            <a:p>
              <a:r>
                <a:rPr lang="en-US" sz="2000">
                  <a:solidFill>
                    <a:schemeClr val="accent1">
                      <a:lumMod val="50000"/>
                    </a:schemeClr>
                  </a:solidFill>
                  <a:cs typeface="Arial"/>
                </a:rPr>
                <a:t>Presenter slides will also be shared</a:t>
              </a:r>
              <a:endParaRPr lang="en-US" sz="2000">
                <a:ea typeface="+mn-lt"/>
                <a:cs typeface="+mn-lt"/>
              </a:endParaRPr>
            </a:p>
            <a:p>
              <a:pPr>
                <a:lnSpc>
                  <a:spcPts val="2747"/>
                </a:lnSpc>
                <a:spcAft>
                  <a:spcPts val="600"/>
                </a:spcAft>
              </a:pPr>
              <a:endParaRPr lang="en-US" sz="2000">
                <a:solidFill>
                  <a:srgbClr val="2D2D2D"/>
                </a:solidFill>
                <a:cs typeface="Source Sans Pro SemiBold" pitchFamily="34" charset="-120"/>
              </a:endParaRPr>
            </a:p>
          </p:txBody>
        </p:sp>
      </p:grpSp>
    </p:spTree>
    <p:extLst>
      <p:ext uri="{BB962C8B-B14F-4D97-AF65-F5344CB8AC3E}">
        <p14:creationId xmlns:p14="http://schemas.microsoft.com/office/powerpoint/2010/main" val="573442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70CEDD07-D412-27AD-7460-C9F0E7268D3B}"/>
              </a:ext>
            </a:extLst>
          </p:cNvPr>
          <p:cNvSpPr/>
          <p:nvPr/>
        </p:nvSpPr>
        <p:spPr>
          <a:xfrm>
            <a:off x="1047631" y="765607"/>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Agenda</a:t>
            </a:r>
            <a:endParaRPr lang="en-US"/>
          </a:p>
        </p:txBody>
      </p:sp>
      <p:sp>
        <p:nvSpPr>
          <p:cNvPr id="14" name="Object 1">
            <a:extLst>
              <a:ext uri="{FF2B5EF4-FFF2-40B4-BE49-F238E27FC236}">
                <a16:creationId xmlns:a16="http://schemas.microsoft.com/office/drawing/2014/main" id="{FA750A6E-718B-B792-B5BF-0C976D0E9351}"/>
              </a:ext>
            </a:extLst>
          </p:cNvPr>
          <p:cNvSpPr/>
          <p:nvPr/>
        </p:nvSpPr>
        <p:spPr>
          <a:xfrm>
            <a:off x="1047631" y="1232542"/>
            <a:ext cx="380905" cy="38090"/>
          </a:xfrm>
          <a:prstGeom prst="rect">
            <a:avLst/>
          </a:prstGeom>
          <a:solidFill>
            <a:srgbClr val="F35B5B"/>
          </a:solidFill>
        </p:spPr>
      </p:sp>
      <p:pic>
        <p:nvPicPr>
          <p:cNvPr id="3" name="Picture 5" descr="Logo&#10;&#10;Description automatically generated">
            <a:extLst>
              <a:ext uri="{FF2B5EF4-FFF2-40B4-BE49-F238E27FC236}">
                <a16:creationId xmlns:a16="http://schemas.microsoft.com/office/drawing/2014/main" id="{B0D6D1E6-9DBE-3940-432D-5AA4FE650086}"/>
              </a:ext>
            </a:extLst>
          </p:cNvPr>
          <p:cNvPicPr>
            <a:picLocks noChangeAspect="1"/>
          </p:cNvPicPr>
          <p:nvPr/>
        </p:nvPicPr>
        <p:blipFill>
          <a:blip r:embed="rId3"/>
          <a:stretch>
            <a:fillRect/>
          </a:stretch>
        </p:blipFill>
        <p:spPr>
          <a:xfrm>
            <a:off x="256784" y="6133578"/>
            <a:ext cx="2743200" cy="457200"/>
          </a:xfrm>
          <a:prstGeom prst="rect">
            <a:avLst/>
          </a:prstGeom>
        </p:spPr>
      </p:pic>
      <p:graphicFrame>
        <p:nvGraphicFramePr>
          <p:cNvPr id="5" name="Table 5">
            <a:extLst>
              <a:ext uri="{FF2B5EF4-FFF2-40B4-BE49-F238E27FC236}">
                <a16:creationId xmlns:a16="http://schemas.microsoft.com/office/drawing/2014/main" id="{324AF417-4E4A-B4A5-731D-630B481720B4}"/>
              </a:ext>
            </a:extLst>
          </p:cNvPr>
          <p:cNvGraphicFramePr>
            <a:graphicFrameLocks noGrp="1"/>
          </p:cNvGraphicFramePr>
          <p:nvPr>
            <p:extLst>
              <p:ext uri="{D42A27DB-BD31-4B8C-83A1-F6EECF244321}">
                <p14:modId xmlns:p14="http://schemas.microsoft.com/office/powerpoint/2010/main" val="3943446112"/>
              </p:ext>
            </p:extLst>
          </p:nvPr>
        </p:nvGraphicFramePr>
        <p:xfrm>
          <a:off x="2006278" y="2006278"/>
          <a:ext cx="8168640" cy="2763519"/>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478300668"/>
                    </a:ext>
                  </a:extLst>
                </a:gridCol>
                <a:gridCol w="4084320">
                  <a:extLst>
                    <a:ext uri="{9D8B030D-6E8A-4147-A177-3AD203B41FA5}">
                      <a16:colId xmlns:a16="http://schemas.microsoft.com/office/drawing/2014/main" val="2353271923"/>
                    </a:ext>
                  </a:extLst>
                </a:gridCol>
              </a:tblGrid>
              <a:tr h="370839">
                <a:tc>
                  <a:txBody>
                    <a:bodyPr/>
                    <a:lstStyle/>
                    <a:p>
                      <a:r>
                        <a:rPr lang="en-US"/>
                        <a:t>Time</a:t>
                      </a:r>
                    </a:p>
                  </a:txBody>
                  <a:tcPr/>
                </a:tc>
                <a:tc>
                  <a:txBody>
                    <a:bodyPr/>
                    <a:lstStyle/>
                    <a:p>
                      <a:r>
                        <a:rPr lang="en-US"/>
                        <a:t>Topic</a:t>
                      </a:r>
                    </a:p>
                  </a:txBody>
                  <a:tcPr/>
                </a:tc>
                <a:extLst>
                  <a:ext uri="{0D108BD9-81ED-4DB2-BD59-A6C34878D82A}">
                    <a16:rowId xmlns:a16="http://schemas.microsoft.com/office/drawing/2014/main" val="3367086262"/>
                  </a:ext>
                </a:extLst>
              </a:tr>
              <a:tr h="370840">
                <a:tc>
                  <a:txBody>
                    <a:bodyPr/>
                    <a:lstStyle/>
                    <a:p>
                      <a:r>
                        <a:rPr lang="en-US"/>
                        <a:t>10:30 am-10:35 am</a:t>
                      </a:r>
                    </a:p>
                  </a:txBody>
                  <a:tcPr/>
                </a:tc>
                <a:tc>
                  <a:txBody>
                    <a:bodyPr/>
                    <a:lstStyle/>
                    <a:p>
                      <a:r>
                        <a:rPr lang="en-US"/>
                        <a:t>Welcome &amp; Housekeeping</a:t>
                      </a:r>
                    </a:p>
                  </a:txBody>
                  <a:tcPr/>
                </a:tc>
                <a:extLst>
                  <a:ext uri="{0D108BD9-81ED-4DB2-BD59-A6C34878D82A}">
                    <a16:rowId xmlns:a16="http://schemas.microsoft.com/office/drawing/2014/main" val="2766463492"/>
                  </a:ext>
                </a:extLst>
              </a:tr>
              <a:tr h="370840">
                <a:tc>
                  <a:txBody>
                    <a:bodyPr/>
                    <a:lstStyle/>
                    <a:p>
                      <a:r>
                        <a:rPr lang="en-US"/>
                        <a:t>10:35 am-10:45 am</a:t>
                      </a:r>
                    </a:p>
                  </a:txBody>
                  <a:tcPr/>
                </a:tc>
                <a:tc>
                  <a:txBody>
                    <a:bodyPr/>
                    <a:lstStyle/>
                    <a:p>
                      <a:r>
                        <a:rPr lang="en-US"/>
                        <a:t>Overview of SSHRC Insight Grant with Mark Bold</a:t>
                      </a:r>
                    </a:p>
                  </a:txBody>
                  <a:tcPr/>
                </a:tc>
                <a:extLst>
                  <a:ext uri="{0D108BD9-81ED-4DB2-BD59-A6C34878D82A}">
                    <a16:rowId xmlns:a16="http://schemas.microsoft.com/office/drawing/2014/main" val="2449040698"/>
                  </a:ext>
                </a:extLst>
              </a:tr>
              <a:tr h="370840">
                <a:tc>
                  <a:txBody>
                    <a:bodyPr/>
                    <a:lstStyle/>
                    <a:p>
                      <a:r>
                        <a:rPr lang="en-US"/>
                        <a:t>10:45 am-11:35 am</a:t>
                      </a:r>
                    </a:p>
                  </a:txBody>
                  <a:tcPr/>
                </a:tc>
                <a:tc>
                  <a:txBody>
                    <a:bodyPr/>
                    <a:lstStyle/>
                    <a:p>
                      <a:r>
                        <a:rPr lang="en-US"/>
                        <a:t>Faculty Panel and Q&amp;A with Profs Becky Chen &amp; Michael Miller</a:t>
                      </a:r>
                    </a:p>
                  </a:txBody>
                  <a:tcPr/>
                </a:tc>
                <a:extLst>
                  <a:ext uri="{0D108BD9-81ED-4DB2-BD59-A6C34878D82A}">
                    <a16:rowId xmlns:a16="http://schemas.microsoft.com/office/drawing/2014/main" val="405544592"/>
                  </a:ext>
                </a:extLst>
              </a:tr>
              <a:tr h="370840">
                <a:tc>
                  <a:txBody>
                    <a:bodyPr/>
                    <a:lstStyle/>
                    <a:p>
                      <a:pPr lvl="0" algn="l">
                        <a:lnSpc>
                          <a:spcPct val="100000"/>
                        </a:lnSpc>
                        <a:spcBef>
                          <a:spcPts val="0"/>
                        </a:spcBef>
                        <a:spcAft>
                          <a:spcPts val="0"/>
                        </a:spcAft>
                        <a:buNone/>
                      </a:pPr>
                      <a:r>
                        <a:rPr lang="en-US" sz="1800" b="0" i="0" u="none" strike="noStrike" noProof="0">
                          <a:latin typeface="Arial"/>
                        </a:rPr>
                        <a:t>11:35 am-11:55 am</a:t>
                      </a:r>
                    </a:p>
                  </a:txBody>
                  <a:tcPr/>
                </a:tc>
                <a:tc>
                  <a:txBody>
                    <a:bodyPr/>
                    <a:lstStyle/>
                    <a:p>
                      <a:r>
                        <a:rPr lang="en-US"/>
                        <a:t>RSO Tips and Q&amp;A with Mark Bold</a:t>
                      </a:r>
                    </a:p>
                  </a:txBody>
                  <a:tcPr/>
                </a:tc>
                <a:extLst>
                  <a:ext uri="{0D108BD9-81ED-4DB2-BD59-A6C34878D82A}">
                    <a16:rowId xmlns:a16="http://schemas.microsoft.com/office/drawing/2014/main" val="2720561971"/>
                  </a:ext>
                </a:extLst>
              </a:tr>
              <a:tr h="370840">
                <a:tc>
                  <a:txBody>
                    <a:bodyPr/>
                    <a:lstStyle/>
                    <a:p>
                      <a:pPr lvl="0" algn="l">
                        <a:lnSpc>
                          <a:spcPct val="100000"/>
                        </a:lnSpc>
                        <a:spcBef>
                          <a:spcPts val="0"/>
                        </a:spcBef>
                        <a:spcAft>
                          <a:spcPts val="0"/>
                        </a:spcAft>
                        <a:buNone/>
                      </a:pPr>
                      <a:r>
                        <a:rPr lang="en-US" sz="1800" b="0" i="0" u="none" strike="noStrike" noProof="0">
                          <a:latin typeface="Arial"/>
                        </a:rPr>
                        <a:t>11:55 am-12:00 pm</a:t>
                      </a:r>
                    </a:p>
                  </a:txBody>
                  <a:tcPr/>
                </a:tc>
                <a:tc>
                  <a:txBody>
                    <a:bodyPr/>
                    <a:lstStyle/>
                    <a:p>
                      <a:r>
                        <a:rPr lang="en-US"/>
                        <a:t>Closing Remarks</a:t>
                      </a:r>
                    </a:p>
                  </a:txBody>
                  <a:tcPr/>
                </a:tc>
                <a:extLst>
                  <a:ext uri="{0D108BD9-81ED-4DB2-BD59-A6C34878D82A}">
                    <a16:rowId xmlns:a16="http://schemas.microsoft.com/office/drawing/2014/main" val="951070928"/>
                  </a:ext>
                </a:extLst>
              </a:tr>
            </a:tbl>
          </a:graphicData>
        </a:graphic>
      </p:graphicFrame>
    </p:spTree>
    <p:extLst>
      <p:ext uri="{BB962C8B-B14F-4D97-AF65-F5344CB8AC3E}">
        <p14:creationId xmlns:p14="http://schemas.microsoft.com/office/powerpoint/2010/main" val="3454974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6EBAC2-82DC-1741-9B27-74D3B5AF7224}"/>
              </a:ext>
            </a:extLst>
          </p:cNvPr>
          <p:cNvGrpSpPr/>
          <p:nvPr/>
        </p:nvGrpSpPr>
        <p:grpSpPr>
          <a:xfrm>
            <a:off x="4718604" y="4201396"/>
            <a:ext cx="2615270" cy="1074070"/>
            <a:chOff x="-490070" y="4698481"/>
            <a:chExt cx="5360540" cy="1256173"/>
          </a:xfrm>
        </p:grpSpPr>
        <p:sp>
          <p:nvSpPr>
            <p:cNvPr id="6" name="Object 5"/>
            <p:cNvSpPr/>
            <p:nvPr/>
          </p:nvSpPr>
          <p:spPr>
            <a:xfrm>
              <a:off x="95226" y="4698481"/>
              <a:ext cx="4189952" cy="199975"/>
            </a:xfrm>
            <a:prstGeom prst="rect">
              <a:avLst/>
            </a:prstGeom>
            <a:noFill/>
          </p:spPr>
          <p:txBody>
            <a:bodyPr wrap="square" lIns="0" tIns="0" rIns="0" bIns="0" rtlCol="0" anchor="t"/>
            <a:lstStyle/>
            <a:p>
              <a:pPr algn="ctr">
                <a:lnSpc>
                  <a:spcPts val="1884"/>
                </a:lnSpc>
                <a:spcAft>
                  <a:spcPts val="600"/>
                </a:spcAft>
              </a:pPr>
              <a:r>
                <a:rPr lang="en-US" sz="2000" b="1">
                  <a:solidFill>
                    <a:schemeClr val="accent1"/>
                  </a:solidFill>
                  <a:latin typeface="Arial"/>
                  <a:ea typeface="Source Sans Pro SemiBold"/>
                  <a:cs typeface="Arial"/>
                </a:rPr>
                <a:t>Michael Miller</a:t>
              </a:r>
              <a:endParaRPr lang="en-US" sz="2000" b="1">
                <a:solidFill>
                  <a:schemeClr val="accent1"/>
                </a:solidFill>
                <a:latin typeface="Arial"/>
                <a:cs typeface="Arial"/>
              </a:endParaRPr>
            </a:p>
          </p:txBody>
        </p:sp>
        <p:sp>
          <p:nvSpPr>
            <p:cNvPr id="7" name="Object 6"/>
            <p:cNvSpPr/>
            <p:nvPr/>
          </p:nvSpPr>
          <p:spPr>
            <a:xfrm>
              <a:off x="-490070" y="5042438"/>
              <a:ext cx="5360540" cy="912216"/>
            </a:xfrm>
            <a:prstGeom prst="rect">
              <a:avLst/>
            </a:prstGeom>
            <a:noFill/>
          </p:spPr>
          <p:txBody>
            <a:bodyPr wrap="square" lIns="0" tIns="0" rIns="0" bIns="0" rtlCol="0" anchor="t"/>
            <a:lstStyle/>
            <a:p>
              <a:pPr algn="ctr"/>
              <a:r>
                <a:rPr lang="en-CA">
                  <a:solidFill>
                    <a:schemeClr val="accent1">
                      <a:lumMod val="50000"/>
                    </a:schemeClr>
                  </a:solidFill>
                  <a:ea typeface="+mn-lt"/>
                  <a:cs typeface="+mn-lt"/>
                </a:rPr>
                <a:t>Assistant Professor, Philosophy</a:t>
              </a:r>
              <a:endParaRPr lang="en-US">
                <a:solidFill>
                  <a:schemeClr val="accent1">
                    <a:lumMod val="50000"/>
                  </a:schemeClr>
                </a:solidFill>
                <a:cs typeface="Arial"/>
              </a:endParaRPr>
            </a:p>
          </p:txBody>
        </p:sp>
      </p:grpSp>
      <p:pic>
        <p:nvPicPr>
          <p:cNvPr id="16" name="Picture 15" descr="A picture containing person, person, building, sky&#10;&#10;Description automatically generated">
            <a:extLst>
              <a:ext uri="{FF2B5EF4-FFF2-40B4-BE49-F238E27FC236}">
                <a16:creationId xmlns:a16="http://schemas.microsoft.com/office/drawing/2014/main" id="{97A0B09F-CC6C-47E2-A1F3-DDBDEBEB0DCC}"/>
              </a:ext>
            </a:extLst>
          </p:cNvPr>
          <p:cNvPicPr>
            <a:picLocks noChangeAspect="1"/>
          </p:cNvPicPr>
          <p:nvPr/>
        </p:nvPicPr>
        <p:blipFill>
          <a:blip r:embed="rId3"/>
          <a:srcRect l="16667" r="16667"/>
          <a:stretch>
            <a:fillRect/>
          </a:stretch>
        </p:blipFill>
        <p:spPr>
          <a:xfrm>
            <a:off x="5027747" y="1881110"/>
            <a:ext cx="2092235" cy="2092235"/>
          </a:xfrm>
          <a:prstGeom prst="ellipse">
            <a:avLst/>
          </a:prstGeom>
          <a:ln>
            <a:noFill/>
          </a:ln>
          <a:effectLst>
            <a:softEdge rad="112500"/>
          </a:effectLst>
        </p:spPr>
      </p:pic>
      <p:grpSp>
        <p:nvGrpSpPr>
          <p:cNvPr id="8" name="Group 7">
            <a:extLst>
              <a:ext uri="{FF2B5EF4-FFF2-40B4-BE49-F238E27FC236}">
                <a16:creationId xmlns:a16="http://schemas.microsoft.com/office/drawing/2014/main" id="{FC857B1A-65A8-45C1-A721-E9889305E67C}"/>
              </a:ext>
            </a:extLst>
          </p:cNvPr>
          <p:cNvGrpSpPr/>
          <p:nvPr/>
        </p:nvGrpSpPr>
        <p:grpSpPr>
          <a:xfrm>
            <a:off x="1033574" y="4201396"/>
            <a:ext cx="2615270" cy="1074070"/>
            <a:chOff x="-490070" y="4698481"/>
            <a:chExt cx="5360540" cy="1256173"/>
          </a:xfrm>
        </p:grpSpPr>
        <p:sp>
          <p:nvSpPr>
            <p:cNvPr id="9" name="Object 5">
              <a:extLst>
                <a:ext uri="{FF2B5EF4-FFF2-40B4-BE49-F238E27FC236}">
                  <a16:creationId xmlns:a16="http://schemas.microsoft.com/office/drawing/2014/main" id="{DDF091B0-3628-4291-A2F6-350E55936F77}"/>
                </a:ext>
              </a:extLst>
            </p:cNvPr>
            <p:cNvSpPr/>
            <p:nvPr/>
          </p:nvSpPr>
          <p:spPr>
            <a:xfrm>
              <a:off x="95226" y="4698481"/>
              <a:ext cx="4189952" cy="199975"/>
            </a:xfrm>
            <a:prstGeom prst="rect">
              <a:avLst/>
            </a:prstGeom>
            <a:noFill/>
          </p:spPr>
          <p:txBody>
            <a:bodyPr wrap="square" lIns="0" tIns="0" rIns="0" bIns="0" rtlCol="0" anchor="t"/>
            <a:lstStyle/>
            <a:p>
              <a:pPr algn="ctr">
                <a:lnSpc>
                  <a:spcPts val="1884"/>
                </a:lnSpc>
                <a:spcAft>
                  <a:spcPts val="600"/>
                </a:spcAft>
              </a:pPr>
              <a:r>
                <a:rPr lang="en-US" sz="2000" b="1">
                  <a:solidFill>
                    <a:schemeClr val="accent1"/>
                  </a:solidFill>
                  <a:latin typeface="Arial"/>
                  <a:ea typeface="Source Sans Pro SemiBold"/>
                  <a:cs typeface="Arial"/>
                </a:rPr>
                <a:t>Becky Chen</a:t>
              </a:r>
              <a:endParaRPr lang="en-US" sz="2000" b="1">
                <a:solidFill>
                  <a:schemeClr val="accent1"/>
                </a:solidFill>
                <a:latin typeface="Arial"/>
                <a:cs typeface="Arial"/>
              </a:endParaRPr>
            </a:p>
          </p:txBody>
        </p:sp>
        <p:sp>
          <p:nvSpPr>
            <p:cNvPr id="10" name="Object 6">
              <a:extLst>
                <a:ext uri="{FF2B5EF4-FFF2-40B4-BE49-F238E27FC236}">
                  <a16:creationId xmlns:a16="http://schemas.microsoft.com/office/drawing/2014/main" id="{921B6034-A7FE-4764-B6F9-572A3A02BE00}"/>
                </a:ext>
              </a:extLst>
            </p:cNvPr>
            <p:cNvSpPr/>
            <p:nvPr/>
          </p:nvSpPr>
          <p:spPr>
            <a:xfrm>
              <a:off x="-490070" y="5042438"/>
              <a:ext cx="5360540" cy="912216"/>
            </a:xfrm>
            <a:prstGeom prst="rect">
              <a:avLst/>
            </a:prstGeom>
            <a:noFill/>
          </p:spPr>
          <p:txBody>
            <a:bodyPr wrap="square" lIns="0" tIns="0" rIns="0" bIns="0" rtlCol="0" anchor="t"/>
            <a:lstStyle/>
            <a:p>
              <a:pPr algn="ctr"/>
              <a:r>
                <a:rPr lang="en-US">
                  <a:solidFill>
                    <a:schemeClr val="accent1">
                      <a:lumMod val="50000"/>
                    </a:schemeClr>
                  </a:solidFill>
                  <a:latin typeface="Arial"/>
                  <a:ea typeface="+mn-lt"/>
                  <a:cs typeface="+mn-lt"/>
                </a:rPr>
                <a:t>Professor, Applied Psychology and Human Development</a:t>
              </a:r>
            </a:p>
            <a:p>
              <a:pPr algn="ctr">
                <a:lnSpc>
                  <a:spcPts val="1870"/>
                </a:lnSpc>
                <a:spcAft>
                  <a:spcPts val="600"/>
                </a:spcAft>
              </a:pPr>
              <a:endParaRPr lang="en-US">
                <a:solidFill>
                  <a:srgbClr val="444444"/>
                </a:solidFill>
                <a:latin typeface="Source Sans Pro"/>
                <a:ea typeface="Source Sans Pro"/>
              </a:endParaRPr>
            </a:p>
          </p:txBody>
        </p:sp>
      </p:grpSp>
      <p:pic>
        <p:nvPicPr>
          <p:cNvPr id="11" name="Picture 10">
            <a:extLst>
              <a:ext uri="{FF2B5EF4-FFF2-40B4-BE49-F238E27FC236}">
                <a16:creationId xmlns:a16="http://schemas.microsoft.com/office/drawing/2014/main" id="{B20A2D18-5878-431E-9AF6-938B1142BA03}"/>
              </a:ext>
            </a:extLst>
          </p:cNvPr>
          <p:cNvPicPr>
            <a:picLocks noChangeAspect="1"/>
          </p:cNvPicPr>
          <p:nvPr/>
        </p:nvPicPr>
        <p:blipFill>
          <a:blip r:embed="rId4"/>
          <a:srcRect l="5583" r="5583"/>
          <a:stretch>
            <a:fillRect/>
          </a:stretch>
        </p:blipFill>
        <p:spPr>
          <a:xfrm>
            <a:off x="1347047" y="1881110"/>
            <a:ext cx="2092235" cy="2092235"/>
          </a:xfrm>
          <a:prstGeom prst="ellipse">
            <a:avLst/>
          </a:prstGeom>
          <a:ln>
            <a:noFill/>
          </a:ln>
          <a:effectLst>
            <a:softEdge rad="112500"/>
          </a:effectLst>
        </p:spPr>
      </p:pic>
      <p:grpSp>
        <p:nvGrpSpPr>
          <p:cNvPr id="12" name="Group 11">
            <a:extLst>
              <a:ext uri="{FF2B5EF4-FFF2-40B4-BE49-F238E27FC236}">
                <a16:creationId xmlns:a16="http://schemas.microsoft.com/office/drawing/2014/main" id="{0451E675-ACB6-41D6-AE05-2A8570651066}"/>
              </a:ext>
            </a:extLst>
          </p:cNvPr>
          <p:cNvGrpSpPr/>
          <p:nvPr/>
        </p:nvGrpSpPr>
        <p:grpSpPr>
          <a:xfrm>
            <a:off x="8403634" y="4201396"/>
            <a:ext cx="2615270" cy="1074070"/>
            <a:chOff x="-490070" y="4698481"/>
            <a:chExt cx="5360540" cy="1256173"/>
          </a:xfrm>
        </p:grpSpPr>
        <p:sp>
          <p:nvSpPr>
            <p:cNvPr id="13" name="Object 5">
              <a:extLst>
                <a:ext uri="{FF2B5EF4-FFF2-40B4-BE49-F238E27FC236}">
                  <a16:creationId xmlns:a16="http://schemas.microsoft.com/office/drawing/2014/main" id="{054E7333-E5B4-4FA6-9E8F-E6B5949B867E}"/>
                </a:ext>
              </a:extLst>
            </p:cNvPr>
            <p:cNvSpPr/>
            <p:nvPr/>
          </p:nvSpPr>
          <p:spPr>
            <a:xfrm>
              <a:off x="95226" y="4698481"/>
              <a:ext cx="4189952" cy="199975"/>
            </a:xfrm>
            <a:prstGeom prst="rect">
              <a:avLst/>
            </a:prstGeom>
            <a:noFill/>
          </p:spPr>
          <p:txBody>
            <a:bodyPr wrap="square" lIns="0" tIns="0" rIns="0" bIns="0" rtlCol="0" anchor="t"/>
            <a:lstStyle/>
            <a:p>
              <a:pPr algn="ctr">
                <a:lnSpc>
                  <a:spcPts val="1884"/>
                </a:lnSpc>
                <a:spcAft>
                  <a:spcPts val="600"/>
                </a:spcAft>
              </a:pPr>
              <a:r>
                <a:rPr lang="en-US" sz="2000" b="1">
                  <a:solidFill>
                    <a:schemeClr val="accent1"/>
                  </a:solidFill>
                  <a:latin typeface="Arial"/>
                  <a:ea typeface="Source Sans Pro SemiBold"/>
                  <a:cs typeface="Arial"/>
                </a:rPr>
                <a:t>Mark Bold</a:t>
              </a:r>
              <a:endParaRPr lang="en-US" sz="2000" b="1">
                <a:solidFill>
                  <a:schemeClr val="accent1"/>
                </a:solidFill>
                <a:latin typeface="Arial"/>
                <a:ea typeface="Source Sans Pro SemiBold" pitchFamily="34" charset="-122"/>
                <a:cs typeface="Arial"/>
              </a:endParaRPr>
            </a:p>
          </p:txBody>
        </p:sp>
        <p:sp>
          <p:nvSpPr>
            <p:cNvPr id="14" name="Object 6">
              <a:extLst>
                <a:ext uri="{FF2B5EF4-FFF2-40B4-BE49-F238E27FC236}">
                  <a16:creationId xmlns:a16="http://schemas.microsoft.com/office/drawing/2014/main" id="{93041144-22F7-46EC-9754-6BD8EDC28770}"/>
                </a:ext>
              </a:extLst>
            </p:cNvPr>
            <p:cNvSpPr/>
            <p:nvPr/>
          </p:nvSpPr>
          <p:spPr>
            <a:xfrm>
              <a:off x="-490070" y="5042438"/>
              <a:ext cx="5360540" cy="912216"/>
            </a:xfrm>
            <a:prstGeom prst="rect">
              <a:avLst/>
            </a:prstGeom>
            <a:noFill/>
          </p:spPr>
          <p:txBody>
            <a:bodyPr wrap="square" lIns="0" tIns="0" rIns="0" bIns="0" rtlCol="0" anchor="t"/>
            <a:lstStyle/>
            <a:p>
              <a:pPr algn="ctr"/>
              <a:r>
                <a:rPr lang="en-US">
                  <a:solidFill>
                    <a:schemeClr val="accent1">
                      <a:lumMod val="50000"/>
                    </a:schemeClr>
                  </a:solidFill>
                  <a:latin typeface="Arial"/>
                  <a:ea typeface="Source Sans Pro"/>
                  <a:cs typeface="Arial"/>
                </a:rPr>
                <a:t>Research Funding Manager, Social Sciences &amp; Humanities, Research Services Office </a:t>
              </a:r>
              <a:endParaRPr lang="en-US">
                <a:solidFill>
                  <a:schemeClr val="accent1">
                    <a:lumMod val="50000"/>
                  </a:schemeClr>
                </a:solidFill>
                <a:ea typeface="Source Sans Pro"/>
                <a:cs typeface="+mn-lt"/>
              </a:endParaRPr>
            </a:p>
            <a:p>
              <a:pPr algn="ctr"/>
              <a:endParaRPr lang="en-US" sz="1500">
                <a:solidFill>
                  <a:srgbClr val="444444">
                    <a:alpha val="80000"/>
                  </a:srgbClr>
                </a:solidFill>
                <a:latin typeface="Source Sans Pro" pitchFamily="34" charset="0"/>
                <a:ea typeface="Source Sans Pro" pitchFamily="34" charset="-122"/>
              </a:endParaRPr>
            </a:p>
            <a:p>
              <a:pPr algn="ctr">
                <a:lnSpc>
                  <a:spcPts val="1870"/>
                </a:lnSpc>
                <a:spcAft>
                  <a:spcPts val="600"/>
                </a:spcAft>
              </a:pPr>
              <a:endParaRPr lang="en-US">
                <a:solidFill>
                  <a:srgbClr val="444444"/>
                </a:solidFill>
                <a:latin typeface="Source Sans Pro"/>
                <a:ea typeface="Source Sans Pro"/>
              </a:endParaRPr>
            </a:p>
          </p:txBody>
        </p:sp>
      </p:grpSp>
      <p:pic>
        <p:nvPicPr>
          <p:cNvPr id="15" name="Picture 14" descr="A person taking a selfie&#10;&#10;Description automatically generated">
            <a:extLst>
              <a:ext uri="{FF2B5EF4-FFF2-40B4-BE49-F238E27FC236}">
                <a16:creationId xmlns:a16="http://schemas.microsoft.com/office/drawing/2014/main" id="{F4A89B44-BC1E-437E-8AB3-BF0849884D40}"/>
              </a:ext>
            </a:extLst>
          </p:cNvPr>
          <p:cNvPicPr>
            <a:picLocks noChangeAspect="1"/>
          </p:cNvPicPr>
          <p:nvPr/>
        </p:nvPicPr>
        <p:blipFill>
          <a:blip r:embed="rId5"/>
          <a:srcRect t="12500" b="12500"/>
          <a:stretch>
            <a:fillRect/>
          </a:stretch>
        </p:blipFill>
        <p:spPr>
          <a:xfrm>
            <a:off x="8717107" y="1881110"/>
            <a:ext cx="2092235" cy="2092235"/>
          </a:xfrm>
          <a:prstGeom prst="ellipse">
            <a:avLst/>
          </a:prstGeom>
          <a:ln>
            <a:noFill/>
          </a:ln>
          <a:effectLst>
            <a:softEdge rad="112500"/>
          </a:effectLst>
        </p:spPr>
      </p:pic>
      <p:sp>
        <p:nvSpPr>
          <p:cNvPr id="25" name="Object 2">
            <a:extLst>
              <a:ext uri="{FF2B5EF4-FFF2-40B4-BE49-F238E27FC236}">
                <a16:creationId xmlns:a16="http://schemas.microsoft.com/office/drawing/2014/main" id="{586F4482-4BB8-4410-0EAF-4D2242CBAF18}"/>
              </a:ext>
            </a:extLst>
          </p:cNvPr>
          <p:cNvSpPr/>
          <p:nvPr/>
        </p:nvSpPr>
        <p:spPr>
          <a:xfrm>
            <a:off x="1047631" y="746316"/>
            <a:ext cx="11617595" cy="377170"/>
          </a:xfrm>
          <a:prstGeom prst="rect">
            <a:avLst/>
          </a:prstGeom>
          <a:noFill/>
        </p:spPr>
        <p:txBody>
          <a:bodyPr wrap="square" lIns="0" tIns="0" rIns="0" bIns="0" rtlCol="0" anchor="t"/>
          <a:lstStyle/>
          <a:p>
            <a:pPr>
              <a:lnSpc>
                <a:spcPts val="3532"/>
              </a:lnSpc>
              <a:spcAft>
                <a:spcPts val="600"/>
              </a:spcAft>
            </a:pPr>
            <a:r>
              <a:rPr lang="en-US" sz="3600" b="1">
                <a:solidFill>
                  <a:schemeClr val="accent1"/>
                </a:solidFill>
                <a:ea typeface="Source Sans Pro SemiBold"/>
                <a:cs typeface="Arial"/>
              </a:rPr>
              <a:t>Presenters</a:t>
            </a:r>
            <a:endParaRPr lang="en-US">
              <a:solidFill>
                <a:schemeClr val="accent1"/>
              </a:solidFill>
            </a:endParaRPr>
          </a:p>
        </p:txBody>
      </p:sp>
      <p:sp>
        <p:nvSpPr>
          <p:cNvPr id="27" name="Object 1">
            <a:extLst>
              <a:ext uri="{FF2B5EF4-FFF2-40B4-BE49-F238E27FC236}">
                <a16:creationId xmlns:a16="http://schemas.microsoft.com/office/drawing/2014/main" id="{9D64B68D-DF26-230B-D1A0-EFD88A0BB2CD}"/>
              </a:ext>
            </a:extLst>
          </p:cNvPr>
          <p:cNvSpPr/>
          <p:nvPr/>
        </p:nvSpPr>
        <p:spPr>
          <a:xfrm>
            <a:off x="1047631" y="1213251"/>
            <a:ext cx="380905" cy="38090"/>
          </a:xfrm>
          <a:prstGeom prst="rect">
            <a:avLst/>
          </a:prstGeom>
          <a:solidFill>
            <a:srgbClr val="F35B5B"/>
          </a:solidFill>
        </p:spPr>
      </p:sp>
      <p:pic>
        <p:nvPicPr>
          <p:cNvPr id="3" name="Picture 5" descr="Logo&#10;&#10;Description automatically generated">
            <a:extLst>
              <a:ext uri="{FF2B5EF4-FFF2-40B4-BE49-F238E27FC236}">
                <a16:creationId xmlns:a16="http://schemas.microsoft.com/office/drawing/2014/main" id="{8864DEB2-C89D-36F2-4425-8C1B1D1E1E48}"/>
              </a:ext>
            </a:extLst>
          </p:cNvPr>
          <p:cNvPicPr>
            <a:picLocks noChangeAspect="1"/>
          </p:cNvPicPr>
          <p:nvPr/>
        </p:nvPicPr>
        <p:blipFill>
          <a:blip r:embed="rId6"/>
          <a:stretch>
            <a:fillRect/>
          </a:stretch>
        </p:blipFill>
        <p:spPr>
          <a:xfrm>
            <a:off x="256784" y="6133578"/>
            <a:ext cx="2743200" cy="457200"/>
          </a:xfrm>
          <a:prstGeom prst="rect">
            <a:avLst/>
          </a:prstGeom>
        </p:spPr>
      </p:pic>
    </p:spTree>
    <p:extLst>
      <p:ext uri="{BB962C8B-B14F-4D97-AF65-F5344CB8AC3E}">
        <p14:creationId xmlns:p14="http://schemas.microsoft.com/office/powerpoint/2010/main" val="709097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1" y="1219201"/>
            <a:ext cx="9014589" cy="5391219"/>
          </a:xfrm>
          <a:prstGeom prst="rect">
            <a:avLst/>
          </a:prstGeom>
          <a:noFill/>
        </p:spPr>
        <p:txBody>
          <a:bodyPr wrap="square" rtlCol="0">
            <a:spAutoFit/>
          </a:bodyPr>
          <a:lstStyle/>
          <a:p>
            <a:pPr marL="342900" lvl="1" indent="-342900">
              <a:buFont typeface="Arial" panose="020B0604020202020204" pitchFamily="34" charset="0"/>
              <a:buChar char="•"/>
            </a:pPr>
            <a:r>
              <a:rPr lang="en-US" sz="2100" dirty="0">
                <a:solidFill>
                  <a:prstClr val="black"/>
                </a:solidFill>
                <a:latin typeface="Calibri"/>
              </a:rPr>
              <a:t>Most flexible SSHRC funding opportunity: short or long-term for any subject under SSHRC’s mandate</a:t>
            </a:r>
          </a:p>
          <a:p>
            <a:pPr marL="342900" lvl="1" indent="-342900">
              <a:buFont typeface="Arial" panose="020B0604020202020204" pitchFamily="34" charset="0"/>
              <a:buChar char="•"/>
            </a:pPr>
            <a:r>
              <a:rPr lang="en-US" sz="2100" dirty="0">
                <a:solidFill>
                  <a:prstClr val="black"/>
                </a:solidFill>
                <a:latin typeface="Calibri"/>
              </a:rPr>
              <a:t>$7,000 to $400,000 over 2, 3, 4 or 5 years, maximum annual budget of $100,000</a:t>
            </a:r>
          </a:p>
          <a:p>
            <a:pPr marL="0" lvl="1"/>
            <a:endParaRPr lang="en-US" sz="800" dirty="0">
              <a:solidFill>
                <a:prstClr val="black"/>
              </a:solidFill>
              <a:latin typeface="Calibri"/>
            </a:endParaRPr>
          </a:p>
          <a:p>
            <a:pPr marL="457200" indent="-457200">
              <a:buFont typeface="Arial" panose="020B0604020202020204" pitchFamily="34" charset="0"/>
              <a:buChar char="•"/>
            </a:pPr>
            <a:r>
              <a:rPr lang="en-US" sz="2100" b="1" dirty="0">
                <a:solidFill>
                  <a:prstClr val="black"/>
                </a:solidFill>
                <a:latin typeface="Calibri"/>
              </a:rPr>
              <a:t>Applicants/Co-Applicants/Collaborators</a:t>
            </a:r>
          </a:p>
          <a:p>
            <a:pPr marL="914400" lvl="1" indent="-457200">
              <a:buFont typeface="Arial" panose="020B0604020202020204" pitchFamily="34" charset="0"/>
              <a:buChar char="•"/>
            </a:pPr>
            <a:r>
              <a:rPr lang="en-US" sz="2100" dirty="0">
                <a:solidFill>
                  <a:prstClr val="black"/>
                </a:solidFill>
                <a:latin typeface="Calibri"/>
              </a:rPr>
              <a:t>Applicants can be emerging or established scholars</a:t>
            </a:r>
          </a:p>
          <a:p>
            <a:pPr marL="914400" lvl="1" indent="-457200">
              <a:buFont typeface="Arial" panose="020B0604020202020204" pitchFamily="34" charset="0"/>
              <a:buChar char="•"/>
            </a:pPr>
            <a:r>
              <a:rPr lang="en-US" sz="2100" dirty="0">
                <a:solidFill>
                  <a:prstClr val="black"/>
                </a:solidFill>
                <a:latin typeface="Calibri"/>
              </a:rPr>
              <a:t>Applicants and Co-applicants: main affiliation with Canadian postsecondary institution (int’l co-applicants not allowed)</a:t>
            </a:r>
          </a:p>
          <a:p>
            <a:pPr marL="1371600" lvl="2" indent="-457200">
              <a:spcAft>
                <a:spcPts val="1000"/>
              </a:spcAft>
              <a:buFont typeface="Arial" panose="020B0604020202020204" pitchFamily="34" charset="0"/>
              <a:buChar char="•"/>
            </a:pPr>
            <a:r>
              <a:rPr lang="en-US" sz="2100" dirty="0">
                <a:solidFill>
                  <a:prstClr val="black"/>
                </a:solidFill>
                <a:latin typeface="Calibri"/>
              </a:rPr>
              <a:t>Collaborators do not need this main affiliation</a:t>
            </a:r>
          </a:p>
          <a:p>
            <a:pPr marL="342900" indent="-342900">
              <a:buFont typeface="Arial" pitchFamily="34" charset="0"/>
              <a:buChar char="•"/>
            </a:pPr>
            <a:r>
              <a:rPr lang="en-US" sz="2100" b="1" dirty="0">
                <a:solidFill>
                  <a:prstClr val="black"/>
                </a:solidFill>
                <a:latin typeface="Calibri"/>
              </a:rPr>
              <a:t>Evaluation criteria and scoring (for full criteria/sub-criteria, see </a:t>
            </a:r>
            <a:r>
              <a:rPr lang="en-US" sz="2100" b="1" dirty="0">
                <a:solidFill>
                  <a:prstClr val="black"/>
                </a:solidFill>
                <a:latin typeface="Calibri"/>
                <a:hlinkClick r:id="rId4"/>
              </a:rPr>
              <a:t>IG webpage</a:t>
            </a:r>
            <a:r>
              <a:rPr lang="en-US" sz="2100" b="1" dirty="0">
                <a:solidFill>
                  <a:prstClr val="black"/>
                </a:solidFill>
                <a:latin typeface="Calibri"/>
              </a:rPr>
              <a:t>):</a:t>
            </a:r>
          </a:p>
          <a:p>
            <a:pPr marL="800100" lvl="1" indent="-342900">
              <a:buFont typeface="Arial" pitchFamily="34" charset="0"/>
              <a:buChar char="•"/>
            </a:pPr>
            <a:r>
              <a:rPr lang="en-US" sz="2100" dirty="0">
                <a:solidFill>
                  <a:prstClr val="black"/>
                </a:solidFill>
                <a:latin typeface="Calibri"/>
              </a:rPr>
              <a:t>Challenge 40% (relevance, originality, theoretical framework, methodology, lit review, training, impact)</a:t>
            </a:r>
          </a:p>
          <a:p>
            <a:pPr marL="800100" lvl="1" indent="-342900">
              <a:buFont typeface="Arial" pitchFamily="34" charset="0"/>
              <a:buChar char="•"/>
            </a:pPr>
            <a:r>
              <a:rPr lang="en-US" sz="2100" dirty="0">
                <a:solidFill>
                  <a:prstClr val="black"/>
                </a:solidFill>
                <a:latin typeface="Calibri"/>
              </a:rPr>
              <a:t>Feasibility 20% (budget, timeline, expertise of applicant/team, KM plan)</a:t>
            </a:r>
          </a:p>
          <a:p>
            <a:pPr marL="800100" lvl="1" indent="-342900">
              <a:buFont typeface="Arial" pitchFamily="34" charset="0"/>
              <a:buChar char="•"/>
            </a:pPr>
            <a:r>
              <a:rPr lang="en-US" sz="2100" dirty="0">
                <a:solidFill>
                  <a:prstClr val="black"/>
                </a:solidFill>
                <a:latin typeface="Calibri"/>
              </a:rPr>
              <a:t>Capability 40% (past experience in research, KM, training &amp; mentoring, impact on professional practices and policies)</a:t>
            </a:r>
          </a:p>
        </p:txBody>
      </p:sp>
      <p:sp>
        <p:nvSpPr>
          <p:cNvPr id="3" name="TextBox 2"/>
          <p:cNvSpPr txBox="1"/>
          <p:nvPr/>
        </p:nvSpPr>
        <p:spPr>
          <a:xfrm>
            <a:off x="4040101" y="629336"/>
            <a:ext cx="4134786" cy="646331"/>
          </a:xfrm>
          <a:prstGeom prst="rect">
            <a:avLst/>
          </a:prstGeom>
          <a:noFill/>
        </p:spPr>
        <p:txBody>
          <a:bodyPr wrap="none" rtlCol="0">
            <a:spAutoFit/>
          </a:bodyPr>
          <a:lstStyle/>
          <a:p>
            <a:r>
              <a:rPr lang="en-CA" sz="3600" b="1" dirty="0">
                <a:solidFill>
                  <a:srgbClr val="002060"/>
                </a:solidFill>
                <a:latin typeface="Calibri"/>
              </a:rPr>
              <a:t>Insight Grant in brief</a:t>
            </a:r>
          </a:p>
        </p:txBody>
      </p:sp>
    </p:spTree>
    <p:extLst>
      <p:ext uri="{BB962C8B-B14F-4D97-AF65-F5344CB8AC3E}">
        <p14:creationId xmlns:p14="http://schemas.microsoft.com/office/powerpoint/2010/main" val="277008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0" y="0"/>
            <a:ext cx="9144000" cy="685800"/>
          </a:xfrm>
          <a:prstGeom prst="rect">
            <a:avLst/>
          </a:prstGeom>
          <a:solidFill>
            <a:srgbClr val="002A5C">
              <a:alpha val="96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Calibri"/>
            </a:endParaRPr>
          </a:p>
        </p:txBody>
      </p:sp>
      <p:sp>
        <p:nvSpPr>
          <p:cNvPr id="18" name="TextBox 17"/>
          <p:cNvSpPr txBox="1"/>
          <p:nvPr/>
        </p:nvSpPr>
        <p:spPr>
          <a:xfrm>
            <a:off x="8464296" y="147936"/>
            <a:ext cx="2127505" cy="430887"/>
          </a:xfrm>
          <a:prstGeom prst="rect">
            <a:avLst/>
          </a:prstGeom>
          <a:noFill/>
        </p:spPr>
        <p:txBody>
          <a:bodyPr wrap="none" rtlCol="0">
            <a:spAutoFit/>
          </a:bodyPr>
          <a:lstStyle/>
          <a:p>
            <a:pPr algn="r"/>
            <a:r>
              <a:rPr lang="en-CA" sz="1100" b="1" cap="small" dirty="0">
                <a:solidFill>
                  <a:prstClr val="white"/>
                </a:solidFill>
                <a:latin typeface="Constantia" pitchFamily="18" charset="0"/>
              </a:rPr>
              <a:t>Office of the Vice-President,</a:t>
            </a:r>
          </a:p>
          <a:p>
            <a:pPr algn="r"/>
            <a:r>
              <a:rPr lang="en-CA" sz="1100" b="1" cap="small" dirty="0">
                <a:solidFill>
                  <a:prstClr val="white"/>
                </a:solidFill>
                <a:latin typeface="Constantia" pitchFamily="18" charset="0"/>
              </a:rPr>
              <a:t>Research and Innovation</a:t>
            </a: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412" y="11044"/>
            <a:ext cx="1699389" cy="6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96037" y="877670"/>
            <a:ext cx="5432642" cy="646331"/>
          </a:xfrm>
          <a:prstGeom prst="rect">
            <a:avLst/>
          </a:prstGeom>
          <a:noFill/>
        </p:spPr>
        <p:txBody>
          <a:bodyPr wrap="none" rtlCol="0">
            <a:spAutoFit/>
          </a:bodyPr>
          <a:lstStyle/>
          <a:p>
            <a:pPr algn="ctr"/>
            <a:r>
              <a:rPr lang="en-CA" sz="3600" b="1" dirty="0">
                <a:solidFill>
                  <a:srgbClr val="002060"/>
                </a:solidFill>
                <a:latin typeface="Calibri"/>
              </a:rPr>
              <a:t>Insight Grant in brief cont’d</a:t>
            </a:r>
          </a:p>
        </p:txBody>
      </p:sp>
      <p:graphicFrame>
        <p:nvGraphicFramePr>
          <p:cNvPr id="2" name="Table 1"/>
          <p:cNvGraphicFramePr>
            <a:graphicFrameLocks noGrp="1"/>
          </p:cNvGraphicFramePr>
          <p:nvPr/>
        </p:nvGraphicFramePr>
        <p:xfrm>
          <a:off x="1828801" y="1715869"/>
          <a:ext cx="8458199" cy="4572000"/>
        </p:xfrm>
        <a:graphic>
          <a:graphicData uri="http://schemas.openxmlformats.org/drawingml/2006/table">
            <a:tbl>
              <a:tblPr/>
              <a:tblGrid>
                <a:gridCol w="2095738">
                  <a:extLst>
                    <a:ext uri="{9D8B030D-6E8A-4147-A177-3AD203B41FA5}">
                      <a16:colId xmlns:a16="http://schemas.microsoft.com/office/drawing/2014/main" val="3096607129"/>
                    </a:ext>
                  </a:extLst>
                </a:gridCol>
                <a:gridCol w="1036721">
                  <a:extLst>
                    <a:ext uri="{9D8B030D-6E8A-4147-A177-3AD203B41FA5}">
                      <a16:colId xmlns:a16="http://schemas.microsoft.com/office/drawing/2014/main" val="313701390"/>
                    </a:ext>
                  </a:extLst>
                </a:gridCol>
                <a:gridCol w="1103607">
                  <a:extLst>
                    <a:ext uri="{9D8B030D-6E8A-4147-A177-3AD203B41FA5}">
                      <a16:colId xmlns:a16="http://schemas.microsoft.com/office/drawing/2014/main" val="2529476414"/>
                    </a:ext>
                  </a:extLst>
                </a:gridCol>
                <a:gridCol w="1020000">
                  <a:extLst>
                    <a:ext uri="{9D8B030D-6E8A-4147-A177-3AD203B41FA5}">
                      <a16:colId xmlns:a16="http://schemas.microsoft.com/office/drawing/2014/main" val="1256149885"/>
                    </a:ext>
                  </a:extLst>
                </a:gridCol>
                <a:gridCol w="1061804">
                  <a:extLst>
                    <a:ext uri="{9D8B030D-6E8A-4147-A177-3AD203B41FA5}">
                      <a16:colId xmlns:a16="http://schemas.microsoft.com/office/drawing/2014/main" val="2048316440"/>
                    </a:ext>
                  </a:extLst>
                </a:gridCol>
                <a:gridCol w="1053443">
                  <a:extLst>
                    <a:ext uri="{9D8B030D-6E8A-4147-A177-3AD203B41FA5}">
                      <a16:colId xmlns:a16="http://schemas.microsoft.com/office/drawing/2014/main" val="468062806"/>
                    </a:ext>
                  </a:extLst>
                </a:gridCol>
                <a:gridCol w="1086886">
                  <a:extLst>
                    <a:ext uri="{9D8B030D-6E8A-4147-A177-3AD203B41FA5}">
                      <a16:colId xmlns:a16="http://schemas.microsoft.com/office/drawing/2014/main" val="716523610"/>
                    </a:ext>
                  </a:extLst>
                </a:gridCol>
              </a:tblGrid>
              <a:tr h="508000">
                <a:tc>
                  <a:txBody>
                    <a:bodyPr/>
                    <a:lstStyle/>
                    <a:p>
                      <a:pPr algn="l" fontAlgn="ctr"/>
                      <a:r>
                        <a:rPr lang="en-CA" sz="1200" b="1" i="0" u="none" strike="noStrike" dirty="0">
                          <a:solidFill>
                            <a:srgbClr val="000000"/>
                          </a:solidFill>
                          <a:effectLst/>
                          <a:latin typeface="Calibri" panose="020F0502020204030204" pitchFamily="34" charset="0"/>
                        </a:rPr>
                        <a:t> </a:t>
                      </a:r>
                    </a:p>
                  </a:txBody>
                  <a:tcPr marL="8121" marR="8121" marT="8121"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CA" sz="1600" b="1" i="0" u="none" strike="noStrike" dirty="0">
                          <a:solidFill>
                            <a:srgbClr val="000000"/>
                          </a:solidFill>
                          <a:effectLst/>
                          <a:latin typeface="Calibri" panose="020F0502020204030204" pitchFamily="34" charset="0"/>
                        </a:rPr>
                        <a:t>2019</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CA"/>
                    </a:p>
                  </a:txBody>
                  <a:tcPr/>
                </a:tc>
                <a:tc gridSpan="2">
                  <a:txBody>
                    <a:bodyPr/>
                    <a:lstStyle/>
                    <a:p>
                      <a:pPr algn="ctr" fontAlgn="ctr"/>
                      <a:r>
                        <a:rPr lang="en-CA" sz="1600" b="1" i="0" u="none" strike="noStrike" dirty="0">
                          <a:solidFill>
                            <a:srgbClr val="000000"/>
                          </a:solidFill>
                          <a:effectLst/>
                          <a:latin typeface="Calibri" panose="020F0502020204030204" pitchFamily="34" charset="0"/>
                        </a:rPr>
                        <a:t>2020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en-CA"/>
                    </a:p>
                  </a:txBody>
                  <a:tcPr/>
                </a:tc>
                <a:tc gridSpan="2">
                  <a:txBody>
                    <a:bodyPr/>
                    <a:lstStyle/>
                    <a:p>
                      <a:pPr algn="ctr" fontAlgn="ctr"/>
                      <a:r>
                        <a:rPr lang="en-CA" sz="1600" b="1" i="0" u="none" strike="noStrike" dirty="0">
                          <a:solidFill>
                            <a:srgbClr val="000000"/>
                          </a:solidFill>
                          <a:effectLst/>
                          <a:latin typeface="Calibri" panose="020F0502020204030204" pitchFamily="34" charset="0"/>
                        </a:rPr>
                        <a:t>2021</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CA"/>
                    </a:p>
                  </a:txBody>
                  <a:tcPr/>
                </a:tc>
                <a:extLst>
                  <a:ext uri="{0D108BD9-81ED-4DB2-BD59-A6C34878D82A}">
                    <a16:rowId xmlns:a16="http://schemas.microsoft.com/office/drawing/2014/main" val="1095696231"/>
                  </a:ext>
                </a:extLst>
              </a:tr>
              <a:tr h="508000">
                <a:tc>
                  <a:txBody>
                    <a:bodyPr/>
                    <a:lstStyle/>
                    <a:p>
                      <a:pPr algn="l" fontAlgn="ctr"/>
                      <a:r>
                        <a:rPr lang="en-CA" sz="1200" b="0" i="0" u="none" strike="noStrike">
                          <a:solidFill>
                            <a:srgbClr val="000000"/>
                          </a:solidFill>
                          <a:effectLst/>
                          <a:latin typeface="Calibri" panose="020F0502020204030204" pitchFamily="34" charset="0"/>
                        </a:rPr>
                        <a:t> </a:t>
                      </a:r>
                    </a:p>
                  </a:txBody>
                  <a:tcPr marL="8121" marR="8121" marT="8121"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CA" sz="1400" b="1" i="0" u="none" strike="noStrike">
                          <a:solidFill>
                            <a:srgbClr val="000000"/>
                          </a:solidFill>
                          <a:effectLst/>
                          <a:latin typeface="Calibri" panose="020F0502020204030204" pitchFamily="34" charset="0"/>
                        </a:rPr>
                        <a:t>UofT</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1" i="0" u="none" strike="noStrike" dirty="0">
                          <a:solidFill>
                            <a:srgbClr val="000000"/>
                          </a:solidFill>
                          <a:effectLst/>
                          <a:latin typeface="Calibri" panose="020F0502020204030204" pitchFamily="34" charset="0"/>
                        </a:rPr>
                        <a:t>national</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1" i="0" u="none" strike="noStrike" dirty="0">
                          <a:solidFill>
                            <a:srgbClr val="000000"/>
                          </a:solidFill>
                          <a:effectLst/>
                          <a:latin typeface="Calibri" panose="020F0502020204030204" pitchFamily="34" charset="0"/>
                        </a:rPr>
                        <a:t>UofT</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1" i="0" u="none" strike="noStrike" dirty="0">
                          <a:solidFill>
                            <a:srgbClr val="000000"/>
                          </a:solidFill>
                          <a:effectLst/>
                          <a:latin typeface="Calibri" panose="020F0502020204030204" pitchFamily="34" charset="0"/>
                        </a:rPr>
                        <a:t>national</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1" i="0" u="none" strike="noStrike" dirty="0">
                          <a:solidFill>
                            <a:srgbClr val="000000"/>
                          </a:solidFill>
                          <a:effectLst/>
                          <a:latin typeface="Calibri" panose="020F0502020204030204" pitchFamily="34" charset="0"/>
                        </a:rPr>
                        <a:t>UofT</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1" i="0" u="none" strike="noStrike" dirty="0">
                          <a:solidFill>
                            <a:srgbClr val="000000"/>
                          </a:solidFill>
                          <a:effectLst/>
                          <a:latin typeface="Calibri" panose="020F0502020204030204" pitchFamily="34" charset="0"/>
                        </a:rPr>
                        <a:t>national</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2950359"/>
                  </a:ext>
                </a:extLst>
              </a:tr>
              <a:tr h="508000">
                <a:tc>
                  <a:txBody>
                    <a:bodyPr/>
                    <a:lstStyle/>
                    <a:p>
                      <a:pPr algn="ctr" fontAlgn="ctr"/>
                      <a:r>
                        <a:rPr lang="en-CA" sz="1400" b="1" i="1" u="none" strike="noStrike" dirty="0">
                          <a:solidFill>
                            <a:srgbClr val="000000"/>
                          </a:solidFill>
                          <a:effectLst/>
                          <a:latin typeface="Calibri" panose="020F0502020204030204" pitchFamily="34" charset="0"/>
                        </a:rPr>
                        <a:t>Number of Eligible Applications</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141 (of 141)</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1425</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119 (of 119)</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1213</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88 (of 91)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a:solidFill>
                            <a:srgbClr val="000000"/>
                          </a:solidFill>
                          <a:effectLst/>
                          <a:latin typeface="Calibri" panose="020F0502020204030204" pitchFamily="34" charset="0"/>
                        </a:rPr>
                        <a:t>1084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828000"/>
                  </a:ext>
                </a:extLst>
              </a:tr>
              <a:tr h="508000">
                <a:tc>
                  <a:txBody>
                    <a:bodyPr/>
                    <a:lstStyle/>
                    <a:p>
                      <a:pPr algn="ctr" fontAlgn="ctr"/>
                      <a:r>
                        <a:rPr lang="en-CA" sz="1400" b="1" i="1" u="none" strike="noStrike" dirty="0">
                          <a:solidFill>
                            <a:srgbClr val="000000"/>
                          </a:solidFill>
                          <a:effectLst/>
                          <a:latin typeface="Calibri" panose="020F0502020204030204" pitchFamily="34" charset="0"/>
                        </a:rPr>
                        <a:t>Number of Awards</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78</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580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70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637</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57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a:solidFill>
                            <a:srgbClr val="000000"/>
                          </a:solidFill>
                          <a:effectLst/>
                          <a:latin typeface="Calibri" panose="020F0502020204030204" pitchFamily="34" charset="0"/>
                        </a:rPr>
                        <a:t>560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089517"/>
                  </a:ext>
                </a:extLst>
              </a:tr>
              <a:tr h="508000">
                <a:tc>
                  <a:txBody>
                    <a:bodyPr/>
                    <a:lstStyle/>
                    <a:p>
                      <a:pPr algn="ctr" fontAlgn="ctr"/>
                      <a:r>
                        <a:rPr lang="en-CA" sz="1400" b="1" i="1" u="none" strike="noStrike" dirty="0">
                          <a:solidFill>
                            <a:srgbClr val="000000"/>
                          </a:solidFill>
                          <a:effectLst/>
                          <a:latin typeface="Calibri" panose="020F0502020204030204" pitchFamily="34" charset="0"/>
                        </a:rPr>
                        <a:t>Success Rate</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55.30%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40.70%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58.8%</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52.5%</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64.8%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a:solidFill>
                            <a:srgbClr val="000000"/>
                          </a:solidFill>
                          <a:effectLst/>
                          <a:latin typeface="Calibri" panose="020F0502020204030204" pitchFamily="34" charset="0"/>
                        </a:rPr>
                        <a:t>51.7%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49020"/>
                  </a:ext>
                </a:extLst>
              </a:tr>
              <a:tr h="508000">
                <a:tc>
                  <a:txBody>
                    <a:bodyPr/>
                    <a:lstStyle/>
                    <a:p>
                      <a:pPr algn="ctr" fontAlgn="ctr"/>
                      <a:r>
                        <a:rPr lang="en-CA" sz="1400" b="1" i="1" u="none" strike="noStrike" dirty="0">
                          <a:solidFill>
                            <a:srgbClr val="000000"/>
                          </a:solidFill>
                          <a:effectLst/>
                          <a:latin typeface="Calibri" panose="020F0502020204030204" pitchFamily="34" charset="0"/>
                        </a:rPr>
                        <a:t>Total Amount Requested</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a:solidFill>
                            <a:srgbClr val="000000"/>
                          </a:solidFill>
                          <a:effectLst/>
                          <a:latin typeface="Calibri" panose="020F0502020204030204" pitchFamily="34" charset="0"/>
                        </a:rPr>
                        <a:t>$24,491,355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$263,695,102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$20,740,358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$224,744,976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$14,984,492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a:solidFill>
                            <a:srgbClr val="000000"/>
                          </a:solidFill>
                          <a:effectLst/>
                          <a:latin typeface="Calibri" panose="020F0502020204030204" pitchFamily="34" charset="0"/>
                        </a:rPr>
                        <a:t>$210,915,050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213895"/>
                  </a:ext>
                </a:extLst>
              </a:tr>
              <a:tr h="508000">
                <a:tc>
                  <a:txBody>
                    <a:bodyPr/>
                    <a:lstStyle/>
                    <a:p>
                      <a:pPr algn="ctr" fontAlgn="ctr"/>
                      <a:r>
                        <a:rPr lang="en-CA" sz="1400" b="1" i="1" u="none" strike="noStrike" dirty="0">
                          <a:solidFill>
                            <a:srgbClr val="000000"/>
                          </a:solidFill>
                          <a:effectLst/>
                          <a:latin typeface="Calibri" panose="020F0502020204030204" pitchFamily="34" charset="0"/>
                        </a:rPr>
                        <a:t>Total Amount Awarded</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a:solidFill>
                            <a:srgbClr val="000000"/>
                          </a:solidFill>
                          <a:effectLst/>
                          <a:latin typeface="Calibri" panose="020F0502020204030204" pitchFamily="34" charset="0"/>
                        </a:rPr>
                        <a:t>$11,924,780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$91,683,104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$10,752,570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$104,001,032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$8,477,763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a:solidFill>
                            <a:srgbClr val="000000"/>
                          </a:solidFill>
                          <a:effectLst/>
                          <a:latin typeface="Calibri" panose="020F0502020204030204" pitchFamily="34" charset="0"/>
                        </a:rPr>
                        <a:t>$96,443,016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856023"/>
                  </a:ext>
                </a:extLst>
              </a:tr>
              <a:tr h="508000">
                <a:tc>
                  <a:txBody>
                    <a:bodyPr/>
                    <a:lstStyle/>
                    <a:p>
                      <a:pPr algn="ctr" fontAlgn="ctr"/>
                      <a:r>
                        <a:rPr lang="en-CA" sz="1400" b="1" i="1" u="none" strike="noStrike" dirty="0">
                          <a:solidFill>
                            <a:srgbClr val="000000"/>
                          </a:solidFill>
                          <a:effectLst/>
                          <a:latin typeface="Calibri" panose="020F0502020204030204" pitchFamily="34" charset="0"/>
                        </a:rPr>
                        <a:t>Average Request</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a:solidFill>
                            <a:srgbClr val="000000"/>
                          </a:solidFill>
                          <a:effectLst/>
                          <a:latin typeface="Calibri" panose="020F0502020204030204" pitchFamily="34" charset="0"/>
                        </a:rPr>
                        <a:t>$173,698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$185,049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$174,289</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$185,280</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$170,278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a:solidFill>
                            <a:srgbClr val="000000"/>
                          </a:solidFill>
                          <a:effectLst/>
                          <a:latin typeface="Calibri" panose="020F0502020204030204" pitchFamily="34" charset="0"/>
                        </a:rPr>
                        <a:t>$194,571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073230"/>
                  </a:ext>
                </a:extLst>
              </a:tr>
              <a:tr h="508000">
                <a:tc>
                  <a:txBody>
                    <a:bodyPr/>
                    <a:lstStyle/>
                    <a:p>
                      <a:pPr algn="ctr" fontAlgn="ctr"/>
                      <a:r>
                        <a:rPr lang="en-CA" sz="1400" b="1" i="1" u="none" strike="noStrike" dirty="0">
                          <a:solidFill>
                            <a:srgbClr val="000000"/>
                          </a:solidFill>
                          <a:effectLst/>
                          <a:latin typeface="Calibri" panose="020F0502020204030204" pitchFamily="34" charset="0"/>
                        </a:rPr>
                        <a:t>Average Grant</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a:solidFill>
                            <a:srgbClr val="000000"/>
                          </a:solidFill>
                          <a:effectLst/>
                          <a:latin typeface="Calibri" panose="020F0502020204030204" pitchFamily="34" charset="0"/>
                        </a:rPr>
                        <a:t>$152,882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$158,074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1400" b="0" i="0" u="none" strike="noStrike" dirty="0">
                          <a:solidFill>
                            <a:srgbClr val="000000"/>
                          </a:solidFill>
                          <a:effectLst/>
                          <a:latin typeface="Calibri" panose="020F0502020204030204" pitchFamily="34" charset="0"/>
                        </a:rPr>
                        <a:t>$153,608</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CA" sz="1400" b="0" i="0" u="none" strike="noStrike" dirty="0">
                          <a:solidFill>
                            <a:srgbClr val="000000"/>
                          </a:solidFill>
                          <a:effectLst/>
                          <a:latin typeface="Calibri" panose="020F0502020204030204" pitchFamily="34" charset="0"/>
                        </a:rPr>
                        <a:t>$163,267 </a:t>
                      </a:r>
                    </a:p>
                  </a:txBody>
                  <a:tcPr marL="8121" marR="8121" marT="81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CA" sz="1400" b="0" i="0" u="none" strike="noStrike">
                          <a:solidFill>
                            <a:srgbClr val="000000"/>
                          </a:solidFill>
                          <a:effectLst/>
                          <a:latin typeface="Calibri" panose="020F0502020204030204" pitchFamily="34" charset="0"/>
                        </a:rPr>
                        <a:t>$148,733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CA" sz="1400" b="0" i="0" u="none" strike="noStrike" dirty="0">
                          <a:solidFill>
                            <a:srgbClr val="000000"/>
                          </a:solidFill>
                          <a:effectLst/>
                          <a:latin typeface="Calibri" panose="020F0502020204030204" pitchFamily="34" charset="0"/>
                        </a:rPr>
                        <a:t>$172,220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592377"/>
                  </a:ext>
                </a:extLst>
              </a:tr>
            </a:tbl>
          </a:graphicData>
        </a:graphic>
      </p:graphicFrame>
    </p:spTree>
    <p:extLst>
      <p:ext uri="{BB962C8B-B14F-4D97-AF65-F5344CB8AC3E}">
        <p14:creationId xmlns:p14="http://schemas.microsoft.com/office/powerpoint/2010/main" val="416789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2D6CC0BB2DE748A32479BB3994C8DA" ma:contentTypeVersion="22" ma:contentTypeDescription="Create a new document." ma:contentTypeScope="" ma:versionID="db544c813fd1262e43d7112a39a7083b">
  <xsd:schema xmlns:xsd="http://www.w3.org/2001/XMLSchema" xmlns:xs="http://www.w3.org/2001/XMLSchema" xmlns:p="http://schemas.microsoft.com/office/2006/metadata/properties" xmlns:ns2="45fdfd55-c198-4beb-bb05-434f20e04ae8" xmlns:ns3="6cb12d08-2c8b-495e-a819-c1ad4f12e75a" xmlns:ns4="e6621d51-3845-461f-b9d7-548ff2c0b4f7" targetNamespace="http://schemas.microsoft.com/office/2006/metadata/properties" ma:root="true" ma:fieldsID="2fc2fec5b13444a75e7dab450f1f5b0c" ns2:_="" ns3:_="" ns4:_="">
    <xsd:import namespace="45fdfd55-c198-4beb-bb05-434f20e04ae8"/>
    <xsd:import namespace="6cb12d08-2c8b-495e-a819-c1ad4f12e75a"/>
    <xsd:import namespace="e6621d51-3845-461f-b9d7-548ff2c0b4f7"/>
    <xsd:element name="properties">
      <xsd:complexType>
        <xsd:sequence>
          <xsd:element name="documentManagement">
            <xsd:complexType>
              <xsd:all>
                <xsd:element ref="ns2:WorkshopDate" minOccurs="0"/>
                <xsd:element ref="ns2:Lead" minOccurs="0"/>
                <xsd:element ref="ns2:Series" minOccurs="0"/>
                <xsd:element ref="ns2:MediaServiceMetadata" minOccurs="0"/>
                <xsd:element ref="ns2:MediaServiceFastMetadata" minOccurs="0"/>
                <xsd:element ref="ns2:Partner"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Status" minOccurs="0"/>
                <xsd:element ref="ns3:SharedWithUsers" minOccurs="0"/>
                <xsd:element ref="ns3:SharedWithDetails" minOccurs="0"/>
                <xsd:element ref="ns2:SessionNumber"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fd55-c198-4beb-bb05-434f20e04ae8" elementFormDefault="qualified">
    <xsd:import namespace="http://schemas.microsoft.com/office/2006/documentManagement/types"/>
    <xsd:import namespace="http://schemas.microsoft.com/office/infopath/2007/PartnerControls"/>
    <xsd:element name="WorkshopDate" ma:index="8" nillable="true" ma:displayName="Workshop Date" ma:format="DateOnly" ma:internalName="WorkshopDate">
      <xsd:simpleType>
        <xsd:restriction base="dms:DateTime"/>
      </xsd:simpleType>
    </xsd:element>
    <xsd:element name="Lead" ma:index="9" nillable="true" ma:displayName="Lead" ma:format="Dropdown" ma:list="UserInfo" ma:SharePointGroup="0" ma:internalName="Lea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eries" ma:index="10" nillable="true" ma:displayName="Series" ma:format="Dropdown" ma:internalName="Series">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Partner" ma:index="13" nillable="true" ma:displayName="Partner" ma:format="Dropdown" ma:internalName="Partner">
      <xsd:simpleType>
        <xsd:restriction base="dms:Text">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Status" ma:index="22" nillable="true" ma:displayName="Status" ma:format="Dropdown" ma:internalName="Status">
      <xsd:simpleType>
        <xsd:restriction base="dms:Choice">
          <xsd:enumeration value="In Progress"/>
          <xsd:enumeration value="Complete"/>
          <xsd:enumeration value="Inactive"/>
        </xsd:restriction>
      </xsd:simpleType>
    </xsd:element>
    <xsd:element name="SessionNumber" ma:index="25" nillable="true" ma:displayName="Session Number" ma:description="For a series, indicate the session number" ma:format="Dropdown" ma:internalName="SessionNumber" ma:percentage="FALSE">
      <xsd:simpleType>
        <xsd:restriction base="dms:Number"/>
      </xsd:simpleType>
    </xsd:element>
    <xsd:element name="MediaServiceLocation" ma:index="26" nillable="true" ma:displayName="Location" ma:internalName="MediaServiceLocation"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b12d08-2c8b-495e-a819-c1ad4f12e75a"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621d51-3845-461f-b9d7-548ff2c0b4f7"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58e0daec-8166-435b-aaff-aa666c828e97}" ma:internalName="TaxCatchAll" ma:showField="CatchAllData" ma:web="e6621d51-3845-461f-b9d7-548ff2c0b4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ead xmlns="45fdfd55-c198-4beb-bb05-434f20e04ae8">
      <UserInfo>
        <DisplayName/>
        <AccountId xsi:nil="true"/>
        <AccountType/>
      </UserInfo>
    </Lead>
    <Status xmlns="45fdfd55-c198-4beb-bb05-434f20e04ae8" xsi:nil="true"/>
    <Partner xmlns="45fdfd55-c198-4beb-bb05-434f20e04ae8" xsi:nil="true"/>
    <MediaLengthInSeconds xmlns="45fdfd55-c198-4beb-bb05-434f20e04ae8" xsi:nil="true"/>
    <WorkshopDate xmlns="45fdfd55-c198-4beb-bb05-434f20e04ae8" xsi:nil="true"/>
    <Series xmlns="45fdfd55-c198-4beb-bb05-434f20e04ae8" xsi:nil="true"/>
    <SharedWithUsers xmlns="6cb12d08-2c8b-495e-a819-c1ad4f12e75a">
      <UserInfo>
        <DisplayName>Sara Grimes</DisplayName>
        <AccountId>273</AccountId>
        <AccountType/>
      </UserInfo>
    </SharedWithUsers>
    <TaxCatchAll xmlns="e6621d51-3845-461f-b9d7-548ff2c0b4f7" xsi:nil="true"/>
    <lcf76f155ced4ddcb4097134ff3c332f xmlns="45fdfd55-c198-4beb-bb05-434f20e04ae8">
      <Terms xmlns="http://schemas.microsoft.com/office/infopath/2007/PartnerControls"/>
    </lcf76f155ced4ddcb4097134ff3c332f>
    <SessionNumber xmlns="45fdfd55-c198-4beb-bb05-434f20e04ae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4F05B3-3545-4DEE-A375-14527CB25A1D}">
  <ds:schemaRefs>
    <ds:schemaRef ds:uri="45fdfd55-c198-4beb-bb05-434f20e04ae8"/>
    <ds:schemaRef ds:uri="6cb12d08-2c8b-495e-a819-c1ad4f12e75a"/>
    <ds:schemaRef ds:uri="e6621d51-3845-461f-b9d7-548ff2c0b4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2F6FEA-A6D0-4CB5-A811-7A9EA4C4F434}">
  <ds:schemaRefs>
    <ds:schemaRef ds:uri="45fdfd55-c198-4beb-bb05-434f20e04ae8"/>
    <ds:schemaRef ds:uri="6cb12d08-2c8b-495e-a819-c1ad4f12e75a"/>
    <ds:schemaRef ds:uri="e6621d51-3845-461f-b9d7-548ff2c0b4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C22C05-A0B3-4007-BDAE-1C5F6DD90A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11009</Words>
  <Application>Microsoft Office PowerPoint</Application>
  <PresentationFormat>Widescreen</PresentationFormat>
  <Paragraphs>873</Paragraphs>
  <Slides>49</Slides>
  <Notes>45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Constantia</vt:lpstr>
      <vt:lpstr>Helvetica Neue</vt:lpstr>
      <vt:lpstr>Source Sans Pro</vt:lpstr>
      <vt:lpstr>Helvetica</vt:lpstr>
      <vt:lpstr>Untitled Regular</vt:lpstr>
      <vt:lpstr>Arial,Sans-Serif</vt:lpstr>
      <vt:lpstr>Calibri</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Kim</dc:creator>
  <cp:lastModifiedBy>Garin Ohannesyan</cp:lastModifiedBy>
  <cp:revision>6</cp:revision>
  <dcterms:created xsi:type="dcterms:W3CDTF">2020-10-19T16:01:45Z</dcterms:created>
  <dcterms:modified xsi:type="dcterms:W3CDTF">2022-07-21T20:09:48Z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0x010100A22D6CC0BB2DE748A32479BB3994C8DA</vt:lpwstr>
  </property>
  <property fmtid="{D5CDD505-2E9C-101B-9397-08002B2CF9AE}" pid="3" name="SharedWithUsers">
    <vt:lpwstr>273;#Sara Grimes</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