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393" r:id="rId3"/>
    <p:sldId id="394" r:id="rId4"/>
    <p:sldId id="256" r:id="rId5"/>
    <p:sldId id="392" r:id="rId6"/>
    <p:sldId id="390" r:id="rId7"/>
    <p:sldId id="388" r:id="rId8"/>
    <p:sldId id="372" r:id="rId9"/>
    <p:sldId id="540" r:id="rId10"/>
    <p:sldId id="54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359CC-6E7B-4094-8E57-868C5A0B4D8A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62634-AC34-4A0A-AF31-2FDCF38CB1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614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39778" y="4646587"/>
            <a:ext cx="5608320" cy="4183380"/>
          </a:xfrm>
        </p:spPr>
        <p:txBody>
          <a:bodyPr/>
          <a:lstStyle/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1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Arial" panose="020B0604020202020204" pitchFamily="34" charset="0"/>
              </a:rPr>
              <a:t>There is a significant change in this year's IG competition is research security section, as the Government of Canada's policy on research security is effective as of May 1, 2024. I will invite Edward Kim, research security advisor, to give us more information on this topic. </a:t>
            </a:r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68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Here are the resources useful for deepening your understanding for the research security. </a:t>
            </a:r>
            <a:endParaRPr lang="en-CA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Research Security Advisors have client responsibilities for Divisions and the research security requirements for specific funding programs</a:t>
            </a:r>
            <a:r>
              <a:rPr lang="en-US" sz="1200" b="0" i="0" dirty="0"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3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9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5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097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6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9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7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52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8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06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9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23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0CEF2-AB75-4A31-95DC-164A1C9908CD}" type="slidenum">
              <a:rPr lang="en-CA" smtClean="0">
                <a:solidFill>
                  <a:prstClr val="black"/>
                </a:solidFill>
              </a:rPr>
              <a:pPr/>
              <a:t>10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2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54D-18C4-E282-0E36-FA1FF00BF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708169-4EFC-AEC7-19AC-0CBC26865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4B048-8AA6-374C-82A2-57AB3796C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52184-1A24-B539-DF49-B030DB0BE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B5C41-6319-3641-7642-4046B620B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38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871B1-10F8-AB64-191A-45E7D108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F2D84-BDC2-4364-4D75-E76C0C660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67208-EA1C-3075-5081-1BE761A13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95E2B-C638-D51E-D30F-675B979D3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81E5B-B9E3-8EDB-9021-1F4AE5E7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497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C2F88-FA59-F447-C90C-A5497E849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E05C8-A744-F2F8-C9DB-AE86788AA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5DEB3-B09C-1005-9EF0-9CDC3F705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8ECE-0668-7611-6ECC-280E9432F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40371-C636-2C79-841B-293E844F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642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774EF-160B-452B-C047-A1032E65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C00E-055C-85EA-09F6-5B170659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7D5F9-DDFB-F5FF-3156-326A1231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AD2E3-BCB6-601E-F538-26AF11AD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BBA59-9782-AD3E-6628-007D54A7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19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7F76-597F-96CC-34C0-AE033B88D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4B1CC-F8A6-0E85-6A4A-7FAC15CF0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CE985-B3F8-74CA-195D-E8A186C6F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EDDF5-B630-7C44-47B3-7E043A09E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E9DDC-10D3-221E-7222-7545B9AF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750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2806-F8D2-A5E0-5941-B6371CF5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21252-0BF2-B8E7-CBA3-F3D9CB19BC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6CBD8-59CC-65CA-F264-6EFC24857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5FE1E-73CF-AB17-0548-0B143157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A885D-CD6B-1DF2-0110-35087652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2EAA3-2B10-0505-73FF-43AA480A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5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2B66A-8F46-2E2C-F798-02AAD0EC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C4B43-6BE8-F1B4-2A7A-74DEBE3D4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A6B0D-42B7-EB4E-4E4E-0A550D3B8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A828-D950-41CE-7258-123CFC783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CB7F84-4E39-E8B6-BD99-02E962C87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33521F-A7D8-2F06-EE57-6315A04F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91E80B-DFB2-FD09-847B-910C23B9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CBB8F-6F5C-303E-1BA6-D6280EC7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06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86EF5-5E67-8884-766A-04FAC2E03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06DA96-52FC-E1C2-3664-58AA759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514FE-7691-B14A-FA47-AB7B890EA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081905-F4E6-F4EE-5F9A-485E9EF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13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B04F7-2DBB-378C-CA78-C279222B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B1324-564C-7EC6-BF6D-6487E849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1403D-53BA-F873-E47B-0E8B9B28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206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A068C-3C4B-5EAF-ADEC-F4EB5F2F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A3CC4-A84C-EFE5-9A0D-38EEF9E55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BFF29-61D3-4829-13E0-2ADFA4601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C9C35-A595-8E9C-8D90-7394D052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D5B10-8BFD-606B-4A65-4C4978FFE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E9CA9-90CC-16F2-562A-69A3F4C6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991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FFBF-52BA-FD74-4743-5EDF9BE7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3BD2B8-DFB2-1266-05C8-23CFE3338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5A2BF-2139-8CC0-CA5B-E8D1B6409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839AE-0CF7-853A-7EF0-38C5D0436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793D6-A1EE-8841-4E7C-78276990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12A25-A6DB-65CF-ECCF-08588DD6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27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BFDB0-C8B7-D2D0-8F16-48E8DD80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08E38-D526-6FD9-A128-8BDA4A92B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506A-1BE8-565B-9F6D-4219A49E66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683CA-7591-4C76-9CC6-1EE06D5995EE}" type="datetimeFigureOut">
              <a:rPr lang="en-CA" smtClean="0"/>
              <a:t>2025-08-07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F1F62-ED21-3D5D-F37A-6600317DE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1EE5-0A05-D455-9557-81AA24BEF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A0C092-2280-4340-B00B-4898D9F167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16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science.gc.ca/site/science/sites/default/files/attachments/2023/risk_assessment_form_ISED-ISDE3832E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nserc-crsng.gc.ca/InterAgency-Interorganismes/RS-SR/_doc/Attestation_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ence.gc.ca/site/science/en/safeguarding-your-research/guidelines-and-tools-implement-research-security/sensitive-technology-research-and-affiliations-concern/named-research-organizations" TargetMode="External"/><Relationship Id="rId5" Type="http://schemas.openxmlformats.org/officeDocument/2006/relationships/hyperlink" Target="https://science.gc.ca/site/science/en/safeguarding-your-research/guidelines-and-tools-implement-research-security/sensitive-technology-research-and-affiliations-concern/sensitive-technology-research-areas" TargetMode="External"/><Relationship Id="rId4" Type="http://schemas.openxmlformats.org/officeDocument/2006/relationships/hyperlink" Target="https://science.gc.ca/site/science/en/safeguarding-your-research/guidelines-and-tools-implement-research-security/sensitive-technology-research-and-affiliations-concern/policy-sensitive-technology-research-and-affiliations-concer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.gc.ca/site/science/en/safeguarding-your-research/guidelines-and-tools-implement-research-security/sensitive-technology-research-and-affiliations-concern/policy-sensitive-technology-research-and-affiliations-concern" TargetMode="External"/><Relationship Id="rId13" Type="http://schemas.openxmlformats.org/officeDocument/2006/relationships/hyperlink" Target="https://www.utm.utoronto.ca/research-innovation/resources/policies-and-guides/research-security-funding-applications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science.gc.ca/site/science/en/safeguarding-your-research/guidelines-and-tools-implement-research-security/national-security-guidelines-research-partnerships" TargetMode="External"/><Relationship Id="rId12" Type="http://schemas.openxmlformats.org/officeDocument/2006/relationships/hyperlink" Target="https://research.utoronto.ca/safeguarding-research/new-requirements-STRAC#:~:text=The%20STRAC%20Policy%20states%20that,Research%20Council%20of%20Canada%20(NSER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serc-crsng.gc.ca/InterAgency-Interorganismes/RS-SR/nsgrp-ldsnpr_eng.asp" TargetMode="External"/><Relationship Id="rId11" Type="http://schemas.openxmlformats.org/officeDocument/2006/relationships/hyperlink" Target="https://research.utoronto.ca/safeguarding-research/safeguarding-research" TargetMode="External"/><Relationship Id="rId5" Type="http://schemas.openxmlformats.org/officeDocument/2006/relationships/hyperlink" Target="https://www.nserc-crsng.gc.ca/InterAgency-Interorganismes/RS-SR/strac-rtsap_eng.asp" TargetMode="External"/><Relationship Id="rId15" Type="http://schemas.openxmlformats.org/officeDocument/2006/relationships/hyperlink" Target="https://research.utoronto.ca/contact-us" TargetMode="External"/><Relationship Id="rId10" Type="http://schemas.openxmlformats.org/officeDocument/2006/relationships/hyperlink" Target="https://science.gc.ca/site/science/en/safeguarding-your-research/guidelines-and-tools-implement-research-security/sensitive-technology-research-and-affiliations-concern/named-research-organizations" TargetMode="External"/><Relationship Id="rId4" Type="http://schemas.openxmlformats.org/officeDocument/2006/relationships/hyperlink" Target="https://www.nserc-crsng.gc.ca/InterAgency-Interorganismes/RS-SR/index_eng.asp" TargetMode="External"/><Relationship Id="rId9" Type="http://schemas.openxmlformats.org/officeDocument/2006/relationships/hyperlink" Target="https://science.gc.ca/site/science/en/safeguarding-your-research/guidelines-and-tools-implement-research-security/sensitive-technology-research-and-affiliations-concern/sensitive-technology-research-areas" TargetMode="External"/><Relationship Id="rId14" Type="http://schemas.openxmlformats.org/officeDocument/2006/relationships/hyperlink" Target="mailto:researchsecurity@utoronto.c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search.utoronto.ca/contact-u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shrc-crsh.gc.ca/funding-financement/instructions/ig-ss/applicant-candidat-eng.aspx#STRAC-RTSAP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5680" y="1512241"/>
            <a:ext cx="9014589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The Insight Grant in brief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Eligibility Overview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Insight Grant Statistics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Panel – Adjudication Process &amp; Proposal Tips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Q&amp;A #1</a:t>
            </a:r>
          </a:p>
          <a:p>
            <a:pPr marL="0" lvl="1"/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/>
              <a:t>Proposal Development- Budgets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Timeline and Submission  </a:t>
            </a:r>
            <a:endParaRPr lang="en-US" sz="2100" dirty="0">
              <a:solidFill>
                <a:srgbClr val="FF000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Webinar &amp; Resource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Research Security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Q&amp;A #2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Appendix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algn="ctr"/>
            <a:r>
              <a:rPr lang="en-CA" sz="2400" b="1" dirty="0">
                <a:solidFill>
                  <a:srgbClr val="002060"/>
                </a:solidFill>
              </a:rPr>
              <a:t>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1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0183" y="685801"/>
            <a:ext cx="1759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rgbClr val="002060"/>
                </a:solidFill>
              </a:rPr>
              <a:t>Agenda</a:t>
            </a:r>
            <a:endParaRPr lang="en-CA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081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4DA413-68E1-EB88-D9A7-A73C6798C866}"/>
              </a:ext>
            </a:extLst>
          </p:cNvPr>
          <p:cNvSpPr txBox="1"/>
          <p:nvPr/>
        </p:nvSpPr>
        <p:spPr>
          <a:xfrm>
            <a:off x="1716434" y="685070"/>
            <a:ext cx="75030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>
                <a:solidFill>
                  <a:srgbClr val="002060"/>
                </a:solidFill>
              </a:rPr>
              <a:t>Research Security – additional information – RAF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3C8F4E-1770-00CF-30C2-1D15126A18DD}"/>
              </a:ext>
            </a:extLst>
          </p:cNvPr>
          <p:cNvSpPr txBox="1"/>
          <p:nvPr/>
        </p:nvSpPr>
        <p:spPr>
          <a:xfrm>
            <a:off x="2028092" y="1177513"/>
            <a:ext cx="8259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The link to the Risk Assessment Form (RAF) is available here: </a:t>
            </a:r>
            <a:r>
              <a:rPr lang="en-CA" sz="1600" dirty="0">
                <a:hlinkClick r:id="rId4"/>
              </a:rPr>
              <a:t>https://science.gc.ca/site/science/sites/default/files/attachments/2023/risk_assessment_form_ISED-ISDE3832E.pdf</a:t>
            </a:r>
            <a:r>
              <a:rPr lang="en-CA" sz="16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F14C77-B252-D439-8630-3580CA47B0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5510" y="2076816"/>
            <a:ext cx="3279397" cy="424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24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47405" y="156073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</a:endParaRPr>
          </a:p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42605" y="6968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CA" sz="4000" b="1"/>
              <a:t> </a:t>
            </a:r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C5B61A-B6BB-CC3F-638D-9FFE9C12708C}"/>
              </a:ext>
            </a:extLst>
          </p:cNvPr>
          <p:cNvSpPr txBox="1"/>
          <p:nvPr/>
        </p:nvSpPr>
        <p:spPr>
          <a:xfrm>
            <a:off x="1587262" y="1361185"/>
            <a:ext cx="9006311" cy="60170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CA" b="1" dirty="0"/>
              <a:t>1.  Policy on Sensitive Technology Research and Affiliations of Concern (STRAC)</a:t>
            </a:r>
            <a:endParaRPr lang="en-US" dirty="0">
              <a:ea typeface="Calibri"/>
              <a:cs typeface="Calibri"/>
            </a:endParaRPr>
          </a:p>
          <a:p>
            <a:endParaRPr lang="en-CA" sz="17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CA" sz="1700" dirty="0">
                <a:ea typeface="+mn-lt"/>
                <a:cs typeface="+mn-lt"/>
              </a:rPr>
              <a:t>On January 16, 2024, the Government of Canada announced the </a:t>
            </a:r>
            <a:r>
              <a:rPr lang="en-CA" sz="1700" dirty="0">
                <a:ea typeface="+mn-lt"/>
                <a:cs typeface="+mn-lt"/>
                <a:hlinkClick r:id="rId4"/>
              </a:rPr>
              <a:t>Policy on Sensitive Technology Research and Affiliations of Concern </a:t>
            </a:r>
            <a:r>
              <a:rPr lang="en-CA" sz="1700" dirty="0">
                <a:ea typeface="+mn-lt"/>
                <a:cs typeface="+mn-lt"/>
              </a:rPr>
              <a:t>(STRAC).  Effective as of May 1, 2024.</a:t>
            </a:r>
            <a:endParaRPr lang="en-CA" sz="1700" dirty="0">
              <a:ea typeface="Calibri"/>
              <a:cs typeface="Calibri"/>
            </a:endParaRPr>
          </a:p>
          <a:p>
            <a:endParaRPr lang="en-CA" sz="17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CA" sz="1700" dirty="0">
                <a:ea typeface="Calibri"/>
                <a:cs typeface="Calibri"/>
              </a:rPr>
              <a:t>The policy operates using two lists that must be used in conjunction: </a:t>
            </a:r>
            <a:br>
              <a:rPr lang="en-CA" sz="1700" dirty="0">
                <a:ea typeface="Calibri"/>
                <a:cs typeface="Calibri"/>
              </a:rPr>
            </a:br>
            <a:r>
              <a:rPr lang="en-CA" sz="1700" dirty="0">
                <a:ea typeface="Calibri"/>
                <a:cs typeface="Calibri"/>
                <a:hlinkClick r:id="rId5"/>
              </a:rPr>
              <a:t>1) Sensitive Technology Research Areas</a:t>
            </a:r>
            <a:r>
              <a:rPr lang="en-CA" sz="1700" dirty="0">
                <a:ea typeface="Calibri"/>
                <a:cs typeface="Calibri"/>
              </a:rPr>
              <a:t> (STRA) List</a:t>
            </a:r>
            <a:br>
              <a:rPr lang="en-CA" sz="1700" dirty="0">
                <a:ea typeface="Calibri"/>
                <a:cs typeface="Calibri"/>
              </a:rPr>
            </a:br>
            <a:r>
              <a:rPr lang="en-CA" sz="1700" dirty="0">
                <a:ea typeface="Calibri"/>
                <a:cs typeface="Calibri"/>
                <a:hlinkClick r:id="rId6"/>
              </a:rPr>
              <a:t>2) Named Research Organizations</a:t>
            </a:r>
            <a:r>
              <a:rPr lang="en-CA" sz="1700" dirty="0">
                <a:ea typeface="Calibri"/>
                <a:cs typeface="Calibri"/>
              </a:rPr>
              <a:t> (NRO) List</a:t>
            </a:r>
            <a:endParaRPr lang="en-CA" sz="1700" dirty="0"/>
          </a:p>
          <a:p>
            <a:pPr marL="285750" indent="-285750">
              <a:buFont typeface="Arial"/>
              <a:buChar char="•"/>
            </a:pPr>
            <a:endParaRPr lang="en-CA" sz="17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CA" sz="1700" dirty="0">
                <a:ea typeface="Calibri"/>
                <a:cs typeface="Calibri"/>
              </a:rPr>
              <a:t>Grant applications that involve conducting research that aim to </a:t>
            </a:r>
            <a:r>
              <a:rPr lang="en-CA" sz="1700" b="1" dirty="0">
                <a:ea typeface="Calibri"/>
                <a:cs typeface="Calibri"/>
              </a:rPr>
              <a:t>advance</a:t>
            </a:r>
            <a:r>
              <a:rPr lang="en-CA" sz="1700" dirty="0">
                <a:ea typeface="Calibri"/>
                <a:cs typeface="Calibri"/>
              </a:rPr>
              <a:t> a STRA will </a:t>
            </a:r>
            <a:r>
              <a:rPr lang="en-CA" sz="1700" u="sng" dirty="0">
                <a:ea typeface="Calibri"/>
                <a:cs typeface="Calibri"/>
              </a:rPr>
              <a:t>not</a:t>
            </a:r>
            <a:r>
              <a:rPr lang="en-CA" sz="1700" dirty="0">
                <a:ea typeface="Calibri"/>
                <a:cs typeface="Calibri"/>
              </a:rPr>
              <a:t> be funded if any of the researchers supported by the grant are affiliated with, or receiving funding/in-kind support from institutions that could pose a risk to Canada’s national security. </a:t>
            </a:r>
            <a:br>
              <a:rPr lang="en-CA" sz="1700" dirty="0">
                <a:ea typeface="Calibri"/>
                <a:cs typeface="Calibri"/>
              </a:rPr>
            </a:br>
            <a:endParaRPr lang="en-CA" sz="17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CA" sz="1700" dirty="0"/>
              <a:t>In the application, applicants</a:t>
            </a:r>
            <a:r>
              <a:rPr lang="en-CA" sz="1700" dirty="0">
                <a:ea typeface="Calibri"/>
                <a:cs typeface="Calibri"/>
              </a:rPr>
              <a:t> will be asked if the proposed research aims to advance STRA. </a:t>
            </a:r>
          </a:p>
          <a:p>
            <a:pPr marL="742950" lvl="1" indent="-285750">
              <a:buFont typeface="Courier New"/>
              <a:buChar char="o"/>
            </a:pPr>
            <a:r>
              <a:rPr lang="en-CA" sz="1700" dirty="0">
                <a:ea typeface="Calibri"/>
                <a:cs typeface="Calibri"/>
              </a:rPr>
              <a:t>If the answer is “no”, no further action is required.</a:t>
            </a:r>
          </a:p>
          <a:p>
            <a:pPr marL="742950" lvl="1" indent="-285750">
              <a:buFont typeface="Courier New"/>
              <a:buChar char="o"/>
            </a:pPr>
            <a:r>
              <a:rPr lang="en-CA" sz="1700" dirty="0">
                <a:ea typeface="Calibri"/>
                <a:cs typeface="Calibri"/>
              </a:rPr>
              <a:t>If the answer is “yes”, applicants and other named roles must complete an </a:t>
            </a:r>
            <a:r>
              <a:rPr lang="en-CA" sz="1700" dirty="0">
                <a:ea typeface="Calibri"/>
                <a:cs typeface="Calibri"/>
                <a:hlinkClick r:id="rId7"/>
              </a:rPr>
              <a:t>Attestation Form</a:t>
            </a:r>
            <a:r>
              <a:rPr lang="en-CA" sz="1700" dirty="0">
                <a:ea typeface="Calibri"/>
                <a:cs typeface="Calibri"/>
              </a:rPr>
              <a:t>, to certify non-affiliation with an NRO, and include this in the application form.</a:t>
            </a:r>
            <a:br>
              <a:rPr lang="en-CA" dirty="0">
                <a:ea typeface="Calibri"/>
                <a:cs typeface="Calibri"/>
              </a:rPr>
            </a:br>
            <a:endParaRPr lang="en-CA" sz="1500" dirty="0">
              <a:ea typeface="Calibri"/>
              <a:cs typeface="Calibri"/>
            </a:endParaRPr>
          </a:p>
          <a:p>
            <a:r>
              <a:rPr lang="en-CA" sz="1500" b="1" dirty="0">
                <a:ea typeface="Calibri"/>
                <a:cs typeface="Calibri"/>
              </a:rPr>
              <a:t>* National Security Guidelines for Research Partnerships (NSGRP) - </a:t>
            </a:r>
            <a:r>
              <a:rPr lang="en-CA" sz="1500" dirty="0">
                <a:ea typeface="Calibri"/>
                <a:cs typeface="Calibri"/>
              </a:rPr>
              <a:t>research security process for grant applications involving private sector partner(s). Now only applicable for </a:t>
            </a:r>
            <a:r>
              <a:rPr lang="en-CA" sz="1500" i="1" dirty="0">
                <a:ea typeface="+mn-lt"/>
                <a:cs typeface="+mn-lt"/>
              </a:rPr>
              <a:t>Canada Biomedical Research Fund </a:t>
            </a:r>
            <a:br>
              <a:rPr lang="en-CA" sz="1500" i="1" dirty="0">
                <a:ea typeface="+mn-lt"/>
                <a:cs typeface="+mn-lt"/>
              </a:rPr>
            </a:br>
            <a:r>
              <a:rPr lang="en-CA" sz="1500" i="1" dirty="0">
                <a:ea typeface="+mn-lt"/>
                <a:cs typeface="+mn-lt"/>
              </a:rPr>
              <a:t>(Stage 2). </a:t>
            </a:r>
            <a:r>
              <a:rPr lang="en-CA" sz="1500" dirty="0">
                <a:ea typeface="+mn-lt"/>
                <a:cs typeface="+mn-lt"/>
              </a:rPr>
              <a:t>Currently N/A for IG grants but will update in case of change.</a:t>
            </a:r>
            <a:endParaRPr lang="en-CA" sz="1500" dirty="0">
              <a:ea typeface="Calibri"/>
              <a:cs typeface="Calibri"/>
            </a:endParaRPr>
          </a:p>
          <a:p>
            <a:pPr algn="r"/>
            <a:endParaRPr lang="en-CA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F9B7CC-E563-3B84-5137-A7590B5BFD02}"/>
              </a:ext>
            </a:extLst>
          </p:cNvPr>
          <p:cNvSpPr txBox="1"/>
          <p:nvPr/>
        </p:nvSpPr>
        <p:spPr>
          <a:xfrm>
            <a:off x="3905793" y="720171"/>
            <a:ext cx="4097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Research Security </a:t>
            </a:r>
          </a:p>
        </p:txBody>
      </p:sp>
    </p:spTree>
    <p:extLst>
      <p:ext uri="{BB962C8B-B14F-4D97-AF65-F5344CB8AC3E}">
        <p14:creationId xmlns:p14="http://schemas.microsoft.com/office/powerpoint/2010/main" val="1263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6592" y="1447240"/>
            <a:ext cx="9003747" cy="53091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2100" b="1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SSHRC resources for Research Security: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4"/>
              </a:rPr>
              <a:t>Tri-agency guidance on research security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(guidance on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5"/>
              </a:rPr>
              <a:t>STRAC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&amp;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6"/>
              </a:rPr>
              <a:t>NSGRP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Calibri"/>
                <a:hlinkClick r:id="rId7"/>
              </a:rPr>
              <a:t>National Security Guidelines for Research Partnership 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Calibri"/>
              </a:rPr>
              <a:t>(NSGRP)</a:t>
            </a:r>
            <a:endParaRPr lang="en-US" dirty="0">
              <a:solidFill>
                <a:srgbClr val="333333"/>
              </a:solidFill>
              <a:highlight>
                <a:srgbClr val="FFFFFF"/>
              </a:highlight>
              <a:hlinkClick r:id="" action="ppaction://noactio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hlinkClick r:id="rId8"/>
              </a:rPr>
              <a:t>Policy on Sensitive Technology Research and Affiliations of Concern 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</a:rPr>
              <a:t>(STRAC)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9"/>
              </a:rPr>
              <a:t>Sensitive Technology Research Areas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(STRA)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10"/>
              </a:rPr>
              <a:t>Named Research Organizations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(NRO)</a:t>
            </a:r>
          </a:p>
          <a:p>
            <a:pPr algn="l"/>
            <a:endParaRPr lang="en-US" sz="800" dirty="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</a:endParaRPr>
          </a:p>
          <a:p>
            <a:pPr algn="l"/>
            <a:r>
              <a:rPr lang="en-US" sz="2100" b="1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U of T resources for Research Security: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U of 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11"/>
              </a:rPr>
              <a:t>Safeguarding Research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U of T STRAC Policy information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12"/>
              </a:rPr>
              <a:t>website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UTM Research Security information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hlinkClick r:id="rId13"/>
              </a:rPr>
              <a:t>website</a:t>
            </a:r>
            <a:r>
              <a:rPr lang="en-US" sz="2100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hlinkClick r:id="rId13"/>
              </a:rPr>
              <a:t>.</a:t>
            </a:r>
            <a:endParaRPr lang="en-US" sz="2100" dirty="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</a:endParaRPr>
          </a:p>
          <a:p>
            <a:pPr algn="l"/>
            <a:endParaRPr lang="en-US" sz="800" dirty="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U of T Research Security contacts: </a:t>
            </a:r>
          </a:p>
          <a:p>
            <a:pPr algn="l"/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General inquiries: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hlinkClick r:id="rId14"/>
              </a:rPr>
              <a:t>researchsecurity@utoronto.ca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List of specific contacts at OVPRI: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hlinkClick r:id="rId15"/>
              </a:rPr>
              <a:t>https://research.utoronto.ca/contact-us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 (search under “research security” to view a list of contacts to see who supports your division)</a:t>
            </a:r>
            <a:br>
              <a:rPr lang="en-US" dirty="0">
                <a:highlight>
                  <a:srgbClr val="FFFFFF"/>
                </a:highlight>
                <a:latin typeface="Calibri"/>
              </a:rPr>
            </a:b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</a:endParaRPr>
          </a:p>
          <a:p>
            <a:pPr algn="l"/>
            <a:endParaRPr lang="en-US" sz="800" dirty="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</a:endParaRPr>
          </a:p>
          <a:p>
            <a:pPr algn="l"/>
            <a:r>
              <a:rPr lang="en-US" sz="1700" b="1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***NOTE 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that more slides with additional information about these research security elements of the IG application are included in the appendices of this slide deck for your reference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C80407-D22F-B4A0-033C-314A47A999E6}"/>
              </a:ext>
            </a:extLst>
          </p:cNvPr>
          <p:cNvSpPr txBox="1"/>
          <p:nvPr/>
        </p:nvSpPr>
        <p:spPr>
          <a:xfrm>
            <a:off x="2069513" y="727379"/>
            <a:ext cx="277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5D9C14-4DF8-D850-6A3E-CC837E4FBE98}"/>
              </a:ext>
            </a:extLst>
          </p:cNvPr>
          <p:cNvSpPr txBox="1"/>
          <p:nvPr/>
        </p:nvSpPr>
        <p:spPr>
          <a:xfrm>
            <a:off x="3905793" y="720171"/>
            <a:ext cx="4097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Research Security </a:t>
            </a:r>
          </a:p>
        </p:txBody>
      </p:sp>
    </p:spTree>
    <p:extLst>
      <p:ext uri="{BB962C8B-B14F-4D97-AF65-F5344CB8AC3E}">
        <p14:creationId xmlns:p14="http://schemas.microsoft.com/office/powerpoint/2010/main" val="316898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9C732-D965-99A5-E1AC-4F6EEBA735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69CC2-169E-9FA8-B49D-2B04516731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248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47405" y="156073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</a:endParaRPr>
          </a:p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42605" y="6968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CA" sz="4000" b="1" dirty="0"/>
              <a:t> </a:t>
            </a:r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C5B61A-B6BB-CC3F-638D-9FFE9C12708C}"/>
              </a:ext>
            </a:extLst>
          </p:cNvPr>
          <p:cNvSpPr txBox="1"/>
          <p:nvPr/>
        </p:nvSpPr>
        <p:spPr>
          <a:xfrm>
            <a:off x="1733437" y="1419131"/>
            <a:ext cx="895300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Those with named roles must provide the completed attestation forms to the applicant, who must save them as a single PDF and upload it to the STRAC Attestation Module of the application form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For application aiming to advance a STRA, the inclusion of completed attestation forms is an eligibility issue. However, whether an application aims to advance a STRA or not will not affect merit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If an application aiming to advance a STRA is successful, any post –award additions of participants with named roles will require completed  attestation forms.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Grantees must also inform SSHRC if the nature of their research evolves such that activities supported by the grant would aim to advance a STRA. Grant recipients cannot proceed with these new research activities until the appropriate granting agency’s approval has been obtained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For further guidance and FAQs: </a:t>
            </a:r>
            <a:r>
              <a:rPr lang="en-CA" dirty="0">
                <a:hlinkClick r:id="rId4"/>
              </a:rPr>
              <a:t>https://science.gc.ca/site/science/en/safeguarding-your-research/guidelines-and-tools-implement-research-security/sensitive-technology-research-and-affiliations-concern/frequently-asked-questions-faq-policy-sensitive-technology-research-and-affiliations-concern </a:t>
            </a:r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C80407-D22F-B4A0-033C-314A47A999E6}"/>
              </a:ext>
            </a:extLst>
          </p:cNvPr>
          <p:cNvSpPr txBox="1"/>
          <p:nvPr/>
        </p:nvSpPr>
        <p:spPr>
          <a:xfrm>
            <a:off x="1874236" y="729301"/>
            <a:ext cx="9180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Research Security – additional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351226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03FA81EC-E88F-C08F-E6AB-CF1C29E59F02}"/>
              </a:ext>
            </a:extLst>
          </p:cNvPr>
          <p:cNvSpPr/>
          <p:nvPr/>
        </p:nvSpPr>
        <p:spPr>
          <a:xfrm>
            <a:off x="1884219" y="1953492"/>
            <a:ext cx="2729346" cy="1343891"/>
          </a:xfrm>
          <a:prstGeom prst="snip1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Will your grant will aim to advance any Sensitive Technology Research Arears?  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A2D53DD-24C1-DA7C-1C56-52F4F59AF364}"/>
              </a:ext>
            </a:extLst>
          </p:cNvPr>
          <p:cNvSpPr/>
          <p:nvPr/>
        </p:nvSpPr>
        <p:spPr>
          <a:xfrm>
            <a:off x="2840184" y="3429000"/>
            <a:ext cx="512617" cy="117763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38078-265A-CCBE-2070-7381517C7E5D}"/>
              </a:ext>
            </a:extLst>
          </p:cNvPr>
          <p:cNvSpPr txBox="1"/>
          <p:nvPr/>
        </p:nvSpPr>
        <p:spPr>
          <a:xfrm>
            <a:off x="2576946" y="3675187"/>
            <a:ext cx="1039091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15000"/>
                    </a:schemeClr>
                  </a:solidFill>
                </a:ln>
              </a:rPr>
              <a:t>NO</a:t>
            </a:r>
            <a:endParaRPr lang="en-CA" sz="2000" dirty="0">
              <a:ln>
                <a:solidFill>
                  <a:schemeClr val="accent1">
                    <a:shade val="15000"/>
                  </a:schemeClr>
                </a:solidFill>
              </a:ln>
            </a:endParaRP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A551677D-ED7A-B64B-366D-4EE14157BAAD}"/>
              </a:ext>
            </a:extLst>
          </p:cNvPr>
          <p:cNvSpPr/>
          <p:nvPr/>
        </p:nvSpPr>
        <p:spPr>
          <a:xfrm>
            <a:off x="1884219" y="4738255"/>
            <a:ext cx="2729346" cy="1343891"/>
          </a:xfrm>
          <a:prstGeom prst="snip1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Application not required to include attestation form(s), no further action needed.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5F377D6-6D45-FD5B-7D62-F65744F5ADDB}"/>
              </a:ext>
            </a:extLst>
          </p:cNvPr>
          <p:cNvSpPr/>
          <p:nvPr/>
        </p:nvSpPr>
        <p:spPr>
          <a:xfrm rot="16200000">
            <a:off x="5043058" y="2057400"/>
            <a:ext cx="512617" cy="117763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DDF1EB25-7414-2E27-689D-375F94ECFBEE}"/>
              </a:ext>
            </a:extLst>
          </p:cNvPr>
          <p:cNvSpPr/>
          <p:nvPr/>
        </p:nvSpPr>
        <p:spPr>
          <a:xfrm>
            <a:off x="5888184" y="1564803"/>
            <a:ext cx="3990106" cy="1907920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Are any of the researchers with named roles in the grant application affiliated with, or receiving funding or in-kind support from a university, research institution, or laboratory on the Named Research Organization List?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2D9A8D-89CB-316D-2964-34B3D52E872B}"/>
              </a:ext>
            </a:extLst>
          </p:cNvPr>
          <p:cNvSpPr txBox="1"/>
          <p:nvPr/>
        </p:nvSpPr>
        <p:spPr>
          <a:xfrm>
            <a:off x="4613566" y="2446163"/>
            <a:ext cx="1039091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15000"/>
                    </a:schemeClr>
                  </a:solidFill>
                </a:ln>
              </a:rPr>
              <a:t>YES</a:t>
            </a:r>
            <a:endParaRPr lang="en-CA" sz="2000" dirty="0">
              <a:ln>
                <a:solidFill>
                  <a:schemeClr val="accent1">
                    <a:shade val="15000"/>
                  </a:schemeClr>
                </a:solidFill>
              </a:ln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70C1A99-D9BA-3CDE-A07D-9B2BB51D899C}"/>
              </a:ext>
            </a:extLst>
          </p:cNvPr>
          <p:cNvSpPr/>
          <p:nvPr/>
        </p:nvSpPr>
        <p:spPr>
          <a:xfrm>
            <a:off x="6317674" y="3560618"/>
            <a:ext cx="512617" cy="117763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DF0180-D832-88C9-F110-EC8BD816316F}"/>
              </a:ext>
            </a:extLst>
          </p:cNvPr>
          <p:cNvSpPr txBox="1"/>
          <p:nvPr/>
        </p:nvSpPr>
        <p:spPr>
          <a:xfrm>
            <a:off x="6054436" y="3749790"/>
            <a:ext cx="1039091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15000"/>
                    </a:schemeClr>
                  </a:solidFill>
                </a:ln>
              </a:rPr>
              <a:t>NO</a:t>
            </a:r>
            <a:endParaRPr lang="en-CA" sz="2000" dirty="0">
              <a:ln>
                <a:solidFill>
                  <a:schemeClr val="accent1">
                    <a:shade val="15000"/>
                  </a:schemeClr>
                </a:solidFill>
              </a:ln>
            </a:endParaRPr>
          </a:p>
        </p:txBody>
      </p:sp>
      <p:sp>
        <p:nvSpPr>
          <p:cNvPr id="13" name="Rectangle: Single Corner Snipped 12">
            <a:extLst>
              <a:ext uri="{FF2B5EF4-FFF2-40B4-BE49-F238E27FC236}">
                <a16:creationId xmlns:a16="http://schemas.microsoft.com/office/drawing/2014/main" id="{D0F00E10-0C61-8EBB-9B81-8CCF89361EF2}"/>
              </a:ext>
            </a:extLst>
          </p:cNvPr>
          <p:cNvSpPr/>
          <p:nvPr/>
        </p:nvSpPr>
        <p:spPr>
          <a:xfrm>
            <a:off x="5227044" y="4869872"/>
            <a:ext cx="3113392" cy="1712902"/>
          </a:xfrm>
          <a:prstGeom prst="snip1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Application requires completed attestation form(s). Attestation would not exclude the grant application form receiving federal funding.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D66D22F6-E438-8AE1-B040-E3C7CE2892F0}"/>
              </a:ext>
            </a:extLst>
          </p:cNvPr>
          <p:cNvSpPr/>
          <p:nvPr/>
        </p:nvSpPr>
        <p:spPr>
          <a:xfrm>
            <a:off x="8797635" y="3560618"/>
            <a:ext cx="512617" cy="1177636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745EC7-3AC9-EE64-E1F4-B33B984BE9F8}"/>
              </a:ext>
            </a:extLst>
          </p:cNvPr>
          <p:cNvSpPr txBox="1"/>
          <p:nvPr/>
        </p:nvSpPr>
        <p:spPr>
          <a:xfrm>
            <a:off x="8488957" y="3769736"/>
            <a:ext cx="1039091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15000"/>
                    </a:schemeClr>
                  </a:solidFill>
                </a:ln>
              </a:rPr>
              <a:t>YES</a:t>
            </a:r>
            <a:endParaRPr lang="en-CA" sz="2000" dirty="0">
              <a:ln>
                <a:solidFill>
                  <a:schemeClr val="accent1">
                    <a:shade val="15000"/>
                  </a:schemeClr>
                </a:solidFill>
              </a:ln>
            </a:endParaRPr>
          </a:p>
        </p:txBody>
      </p:sp>
      <p:sp>
        <p:nvSpPr>
          <p:cNvPr id="16" name="Rectangle: Single Corner Snipped 15">
            <a:extLst>
              <a:ext uri="{FF2B5EF4-FFF2-40B4-BE49-F238E27FC236}">
                <a16:creationId xmlns:a16="http://schemas.microsoft.com/office/drawing/2014/main" id="{B315B973-9032-9AD0-F7FD-FCBEB2478556}"/>
              </a:ext>
            </a:extLst>
          </p:cNvPr>
          <p:cNvSpPr/>
          <p:nvPr/>
        </p:nvSpPr>
        <p:spPr>
          <a:xfrm>
            <a:off x="8446561" y="4932681"/>
            <a:ext cx="1681113" cy="872374"/>
          </a:xfrm>
          <a:prstGeom prst="snip1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Application is ineligible. 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18AFE9-14B8-B713-E37D-E72A07FD1134}"/>
              </a:ext>
            </a:extLst>
          </p:cNvPr>
          <p:cNvSpPr txBox="1"/>
          <p:nvPr/>
        </p:nvSpPr>
        <p:spPr>
          <a:xfrm>
            <a:off x="1874236" y="729301"/>
            <a:ext cx="9180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Research Security – additional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287498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47405" y="156073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</a:endParaRPr>
          </a:p>
          <a:p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42605" y="6968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CA" sz="4000" b="1" dirty="0"/>
              <a:t> 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124715-FA09-CB9D-1208-4CF2DEB390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2" y="1928709"/>
            <a:ext cx="4334487" cy="466271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2E3051-C0A2-5AE5-26A9-E4618EBC3BCA}"/>
              </a:ext>
            </a:extLst>
          </p:cNvPr>
          <p:cNvSpPr txBox="1"/>
          <p:nvPr/>
        </p:nvSpPr>
        <p:spPr>
          <a:xfrm>
            <a:off x="1653412" y="1193189"/>
            <a:ext cx="8938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“Will the proposed research activities supported by this grant aim to advance any of the listed Sensitive Technology Research Areas?” – if “yes”, the “STRAC Attestation” section must be completed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EC4FF8-5716-33C6-9B2D-0981CED69234}"/>
              </a:ext>
            </a:extLst>
          </p:cNvPr>
          <p:cNvSpPr txBox="1"/>
          <p:nvPr/>
        </p:nvSpPr>
        <p:spPr>
          <a:xfrm>
            <a:off x="2919345" y="779387"/>
            <a:ext cx="6180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Research Security – additional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140467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20147A-DA4B-CD89-43F4-19A95B50E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4611" y="2121877"/>
            <a:ext cx="3362778" cy="44586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4DA413-68E1-EB88-D9A7-A73C6798C866}"/>
              </a:ext>
            </a:extLst>
          </p:cNvPr>
          <p:cNvSpPr txBox="1"/>
          <p:nvPr/>
        </p:nvSpPr>
        <p:spPr>
          <a:xfrm>
            <a:off x="1716434" y="685070"/>
            <a:ext cx="94484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002060"/>
                </a:solidFill>
              </a:rPr>
              <a:t>Research Security – additional information – Attestation form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3C8F4E-1770-00CF-30C2-1D15126A18DD}"/>
              </a:ext>
            </a:extLst>
          </p:cNvPr>
          <p:cNvSpPr txBox="1"/>
          <p:nvPr/>
        </p:nvSpPr>
        <p:spPr>
          <a:xfrm>
            <a:off x="2028092" y="1177513"/>
            <a:ext cx="8259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The link to the attestation form is available in the IG application instructions, in the “STRAC Attestation Module” section: </a:t>
            </a:r>
            <a:r>
              <a:rPr lang="en-CA" sz="1600" dirty="0">
                <a:hlinkClick r:id="rId5"/>
              </a:rPr>
              <a:t>https://www.sshrc-crsh.gc.ca/funding-financement/instructions/ig-ss/applicant-candidat-eng.aspx#STRAC-RTSAP</a:t>
            </a:r>
            <a:r>
              <a:rPr lang="en-CA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96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0" y="0"/>
            <a:ext cx="9144000" cy="685800"/>
          </a:xfrm>
          <a:prstGeom prst="rect">
            <a:avLst/>
          </a:prstGeom>
          <a:solidFill>
            <a:srgbClr val="002A5C">
              <a:alpha val="96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64296" y="147936"/>
            <a:ext cx="2127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Office of the Vice-President,</a:t>
            </a:r>
          </a:p>
          <a:p>
            <a:pPr algn="r"/>
            <a:r>
              <a:rPr lang="en-CA" sz="1100" b="1" cap="small">
                <a:solidFill>
                  <a:prstClr val="white"/>
                </a:solidFill>
                <a:latin typeface="Constantia" pitchFamily="18" charset="0"/>
              </a:rPr>
              <a:t>Research and Innovation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12" y="11044"/>
            <a:ext cx="1699389" cy="674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4DA413-68E1-EB88-D9A7-A73C6798C866}"/>
              </a:ext>
            </a:extLst>
          </p:cNvPr>
          <p:cNvSpPr txBox="1"/>
          <p:nvPr/>
        </p:nvSpPr>
        <p:spPr>
          <a:xfrm>
            <a:off x="1716434" y="685069"/>
            <a:ext cx="966931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>
                <a:solidFill>
                  <a:srgbClr val="002060"/>
                </a:solidFill>
              </a:rPr>
              <a:t>Research Security – additional information – National Security </a:t>
            </a:r>
          </a:p>
          <a:p>
            <a:r>
              <a:rPr lang="en-US" sz="2600" b="1">
                <a:solidFill>
                  <a:srgbClr val="002060"/>
                </a:solidFill>
              </a:rPr>
              <a:t>Guidelines for Research Partnership (NSGRP) Risk Assessment</a:t>
            </a:r>
          </a:p>
        </p:txBody>
      </p:sp>
      <p:pic>
        <p:nvPicPr>
          <p:cNvPr id="2" name="Content Placeholder 5" descr="A diagram of a company&amp;#39;s process">
            <a:extLst>
              <a:ext uri="{FF2B5EF4-FFF2-40B4-BE49-F238E27FC236}">
                <a16:creationId xmlns:a16="http://schemas.microsoft.com/office/drawing/2014/main" id="{3AA78A15-0AFA-976F-5818-560AB1AAE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t="12836" r="-253" b="3727"/>
          <a:stretch/>
        </p:blipFill>
        <p:spPr>
          <a:xfrm>
            <a:off x="2377096" y="1896471"/>
            <a:ext cx="7528984" cy="3804833"/>
          </a:xfrm>
        </p:spPr>
      </p:pic>
    </p:spTree>
    <p:extLst>
      <p:ext uri="{BB962C8B-B14F-4D97-AF65-F5344CB8AC3E}">
        <p14:creationId xmlns:p14="http://schemas.microsoft.com/office/powerpoint/2010/main" val="4107572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014B6BD329B94FB5540E66DDACEE7B" ma:contentTypeVersion="21" ma:contentTypeDescription="Create a new document." ma:contentTypeScope="" ma:versionID="64faf482e72cab902588b1c4b50fb2eb">
  <xsd:schema xmlns:xsd="http://www.w3.org/2001/XMLSchema" xmlns:xs="http://www.w3.org/2001/XMLSchema" xmlns:p="http://schemas.microsoft.com/office/2006/metadata/properties" xmlns:ns2="21ae269f-93ac-4658-a01e-0d9e1e9e452c" xmlns:ns3="15087473-fe31-418c-9e91-47d9b4d2a980" targetNamespace="http://schemas.microsoft.com/office/2006/metadata/properties" ma:root="true" ma:fieldsID="0979ff78a422d88aa76caa544957e3ef" ns2:_="" ns3:_="">
    <xsd:import namespace="21ae269f-93ac-4658-a01e-0d9e1e9e452c"/>
    <xsd:import namespace="15087473-fe31-418c-9e91-47d9b4d2a9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otes" minOccurs="0"/>
                <xsd:element ref="ns2:NumberofFile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ae269f-93ac-4658-a01e-0d9e1e9e45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20" nillable="true" ma:displayName="Awarded" ma:format="Dropdown" ma:internalName="Notes">
      <xsd:simpleType>
        <xsd:restriction base="dms:Note">
          <xsd:maxLength value="255"/>
        </xsd:restriction>
      </xsd:simpleType>
    </xsd:element>
    <xsd:element name="NumberofFiles" ma:index="21" nillable="true" ma:displayName="Number of Files" ma:format="Dropdown" ma:internalName="NumberofFiles" ma:percentage="FALSE">
      <xsd:simpleType>
        <xsd:restriction base="dms:Number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087473-fe31-418c-9e91-47d9b4d2a9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849533d-e55f-4cc9-af51-45fdf82b88fc}" ma:internalName="TaxCatchAll" ma:showField="CatchAllData" ma:web="15087473-fe31-418c-9e91-47d9b4d2a9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21ae269f-93ac-4658-a01e-0d9e1e9e452c" xsi:nil="true"/>
    <lcf76f155ced4ddcb4097134ff3c332f xmlns="21ae269f-93ac-4658-a01e-0d9e1e9e452c">
      <Terms xmlns="http://schemas.microsoft.com/office/infopath/2007/PartnerControls"/>
    </lcf76f155ced4ddcb4097134ff3c332f>
    <TaxCatchAll xmlns="15087473-fe31-418c-9e91-47d9b4d2a980" xsi:nil="true"/>
    <NumberofFiles xmlns="21ae269f-93ac-4658-a01e-0d9e1e9e452c" xsi:nil="true"/>
  </documentManagement>
</p:properties>
</file>

<file path=customXml/itemProps1.xml><?xml version="1.0" encoding="utf-8"?>
<ds:datastoreItem xmlns:ds="http://schemas.openxmlformats.org/officeDocument/2006/customXml" ds:itemID="{FA34B10E-2E8D-4066-B009-54110ADE251D}"/>
</file>

<file path=customXml/itemProps2.xml><?xml version="1.0" encoding="utf-8"?>
<ds:datastoreItem xmlns:ds="http://schemas.openxmlformats.org/officeDocument/2006/customXml" ds:itemID="{5CF39C6D-2FDC-4327-A196-50DE22552A0F}"/>
</file>

<file path=customXml/itemProps3.xml><?xml version="1.0" encoding="utf-8"?>
<ds:datastoreItem xmlns:ds="http://schemas.openxmlformats.org/officeDocument/2006/customXml" ds:itemID="{CA8C3B14-B9A5-4687-8428-225667845297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1055</Words>
  <Application>Microsoft Office PowerPoint</Application>
  <PresentationFormat>Widescreen</PresentationFormat>
  <Paragraphs>113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Constantia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Wei Ye</dc:creator>
  <cp:lastModifiedBy>Wei Ye</cp:lastModifiedBy>
  <cp:revision>1</cp:revision>
  <dcterms:created xsi:type="dcterms:W3CDTF">2025-08-07T18:38:16Z</dcterms:created>
  <dcterms:modified xsi:type="dcterms:W3CDTF">2025-08-07T18:40:46Z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0x01010012014B6BD329B94FB5540E66DDACEE7B</vt:lpwstr>
  </property>
</Properties>
</file>